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0.jpg" ContentType="image/jpeg"/>
  <Override PartName="/ppt/media/image61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147469740" r:id="rId5"/>
    <p:sldId id="2147469715" r:id="rId6"/>
    <p:sldId id="2147469714" r:id="rId7"/>
    <p:sldId id="2147469717" r:id="rId8"/>
    <p:sldId id="2147469718" r:id="rId9"/>
    <p:sldId id="2147469719" r:id="rId10"/>
    <p:sldId id="2147469720" r:id="rId11"/>
    <p:sldId id="264" r:id="rId12"/>
    <p:sldId id="2147469722" r:id="rId13"/>
    <p:sldId id="2147469723" r:id="rId14"/>
    <p:sldId id="2147469724" r:id="rId15"/>
    <p:sldId id="2147469728" r:id="rId16"/>
    <p:sldId id="2147469730" r:id="rId17"/>
    <p:sldId id="2147469731" r:id="rId18"/>
    <p:sldId id="2147469732" r:id="rId19"/>
    <p:sldId id="2147469733" r:id="rId20"/>
    <p:sldId id="2147469735" r:id="rId21"/>
    <p:sldId id="21474697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156"/>
    <a:srgbClr val="FFA400"/>
    <a:srgbClr val="3886C7"/>
    <a:srgbClr val="49C5B1"/>
    <a:srgbClr val="05868E"/>
    <a:srgbClr val="00AB63"/>
    <a:srgbClr val="1CF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E7988-D1E1-F889-0C61-6E903F060D8E}" v="36" dt="2023-11-27T22:03:23.565"/>
    <p1510:client id="{CC7DD303-37A4-A6E5-2318-6AEE093D96B5}" v="37" dt="2023-12-06T21:40:43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47361-9A9C-45F3-A66F-6FD6D4EFD42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28344-6DCE-4FCD-AA4A-780B2C57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3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B47CB-5BB3-5E43-805E-FB914BCB2F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B47CB-5BB3-5E43-805E-FB914BCB2F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1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B47CB-5BB3-5E43-805E-FB914BCB2F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0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B47CB-5BB3-5E43-805E-FB914BCB2F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EA8B-86F6-A72F-7BD8-F3A9427A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E8029-E7E8-3D79-0726-B2F5DD1D3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D3913-C8E6-731F-BFEE-397DB516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C34B8-03E3-8634-723B-1FA47127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8A2F-A01A-EC8A-1BD6-ACDDEDA2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2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D269-6841-1A4D-1621-C2F818B7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FDFF5-C103-7A01-A84D-12D67D14A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43FA-5020-D090-90AD-E193DE9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54870-314B-A0A2-385C-6B2DBB0B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C69BA-8579-0B94-7F86-C49581ED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4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EACC17-0032-071A-8A69-307DF3D4C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2E687-3FAF-9E2B-FC38-D933CB847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26CAF-ADD9-086E-6D84-5392F679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F836-7D06-654C-BCD1-622A639F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CC25E-4B1D-AB02-2BA0-AE822A93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8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66D04-7B0E-E0A7-C094-0C777E71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48C7-62F1-234C-6527-CBE211D3F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8795A-8A2B-8EDF-98FC-FF17B59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CD66B-70CC-F674-2F8D-DD8A2505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E29D-1F25-60FB-1B46-9EF11A7D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1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B39A-C259-7AD1-6A95-9F80116B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A1682-0DFF-65BD-4992-E5B005647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BC922-0D2E-13EF-DA21-C82FBAC8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B07E4-F5DE-961E-93F3-1E22B726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03286-B067-C1C6-0490-51334EA5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5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12E9-DBA3-777C-01FC-79571A7F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14F9-D490-0EE0-F82D-209C28350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FEBE9-316B-9771-2C1A-686C73D18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3016B-4A51-A042-BAE4-7FD69C72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6840C-6430-CF5C-A55C-30F0ABFD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6048-75DE-9FF2-F19C-AC1D1FC8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1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8F26-A74D-26A4-9AD9-9064E209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38EE-1915-CDE1-C529-8743CD8B2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F4394-5DB2-79E2-B8A2-228C25899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FC46E-5631-2A01-F397-1F3811F4B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1CC22-274A-CD3D-6863-66E78B138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FE631-6F71-6FF8-9494-735A26C6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02338-E96D-73D6-7F1C-40B11622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A182D-C193-7C82-F220-AB2F7FA8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9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C036-ACA6-8AAB-AAB8-4B26087B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85322-FEB2-4A35-854F-6476CCE8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E4CF3-61E0-576F-5F21-C41EFFBC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7530C-690C-5E90-9B75-77235D77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3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2263A-79AC-D4D3-9616-FBBD034E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A2A7A-2918-41EA-9B83-1CB68AEA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FF92A-FE45-EF52-0644-7BFA76A1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3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6BF1-FF68-CBBB-77AF-807E9D94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EE28C-DFAA-E0D4-7C5D-9F32FEE6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E06C3-DA4B-7DC8-E354-1E5926315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B9FEE-18CF-4064-8005-9D174D55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B6A7E-6D98-D8FD-38BB-8572E289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2D829-1EFF-C4F5-B548-F717C844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DC0A-407D-89DB-7AF5-BC88F519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5E904-5BFF-BA76-6082-782446807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C280D-0A10-07CA-8B68-4FC2A1223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795CC-6F25-A807-A8DE-86DF8080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768B-09A7-0FC1-81CF-EEA9413E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77E0D-7545-8CCE-5CBD-310009A2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1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1EBBB-76D2-ACE9-4042-36059AC0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5A550-90D0-2F21-A21C-8D1DAD06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2A0B-EFE2-F22A-73DC-BD4D247EB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55E10-1C2C-4FA7-B6CA-C19B8F259CA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D927A-EBCA-DD6E-533D-E69FD4CF9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3174-2E50-01F7-980C-81A8E09B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8ECDE-45B1-48A3-BE84-23A130CF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1.jpg"/><Relationship Id="rId10" Type="http://schemas.openxmlformats.org/officeDocument/2006/relationships/image" Target="../media/image65.emf"/><Relationship Id="rId4" Type="http://schemas.openxmlformats.org/officeDocument/2006/relationships/image" Target="../media/image60.jp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5DE76E-8619-CD24-C8B8-8D5A4CD03E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085714" cy="46197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92E382-9598-3AB6-B760-25679A304B1D}"/>
              </a:ext>
            </a:extLst>
          </p:cNvPr>
          <p:cNvSpPr/>
          <p:nvPr/>
        </p:nvSpPr>
        <p:spPr>
          <a:xfrm>
            <a:off x="9157331" y="147533"/>
            <a:ext cx="2839958" cy="2853377"/>
          </a:xfrm>
          <a:prstGeom prst="ellipse">
            <a:avLst/>
          </a:prstGeom>
          <a:solidFill>
            <a:srgbClr val="49C5B1">
              <a:alpha val="26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6CBCE4-FC95-25EB-5FC6-506BB7DA371D}"/>
              </a:ext>
            </a:extLst>
          </p:cNvPr>
          <p:cNvSpPr/>
          <p:nvPr/>
        </p:nvSpPr>
        <p:spPr>
          <a:xfrm>
            <a:off x="158945" y="2069746"/>
            <a:ext cx="4533068" cy="4619744"/>
          </a:xfrm>
          <a:prstGeom prst="ellipse">
            <a:avLst/>
          </a:prstGeom>
          <a:solidFill>
            <a:srgbClr val="FFA400">
              <a:alpha val="26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58E81F5F-1126-2F77-77CC-FE85354CA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7" y="628453"/>
            <a:ext cx="11600231" cy="5225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5CDCEEF-7351-E074-5412-8439B92D1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3059" y="5774740"/>
            <a:ext cx="4246932" cy="45480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RHINITIS NEUROLYSIS THERAPY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B4EC19A-3B7C-C832-93E6-70F2B728F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20" y="3332482"/>
            <a:ext cx="5131488" cy="2052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05E212-E4C0-FB7B-7EAF-B9881FCC18A1}"/>
              </a:ext>
            </a:extLst>
          </p:cNvPr>
          <p:cNvSpPr/>
          <p:nvPr/>
        </p:nvSpPr>
        <p:spPr>
          <a:xfrm rot="5400000" flipH="1">
            <a:off x="6640217" y="4970167"/>
            <a:ext cx="58738" cy="1006475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886C7"/>
              </a:solidFill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81FF487-0206-3E22-28FD-23A9C9F392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06286" y="2238257"/>
            <a:ext cx="8085714" cy="46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0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D742B0-A69E-65D5-DCB2-DFD48D4E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40132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DA745B-83F8-55E0-380A-0990D9B4AFC1}"/>
              </a:ext>
            </a:extLst>
          </p:cNvPr>
          <p:cNvSpPr txBox="1"/>
          <p:nvPr/>
        </p:nvSpPr>
        <p:spPr>
          <a:xfrm>
            <a:off x="954622" y="81394"/>
            <a:ext cx="10282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4000" b="1" spc="-4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1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Indication for Use</a:t>
            </a:r>
            <a:endParaRPr lang="en-US" sz="4000" dirty="0">
              <a:solidFill>
                <a:srgbClr val="133156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3E45AA-2773-51E9-4781-87C84062548B}"/>
              </a:ext>
            </a:extLst>
          </p:cNvPr>
          <p:cNvGrpSpPr/>
          <p:nvPr/>
        </p:nvGrpSpPr>
        <p:grpSpPr>
          <a:xfrm>
            <a:off x="2565551" y="1154806"/>
            <a:ext cx="7060898" cy="5121719"/>
            <a:chOff x="8120852" y="2283282"/>
            <a:chExt cx="1601476" cy="115259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346692-BD3E-FEF6-BE35-3B7077C29CE8}"/>
                </a:ext>
              </a:extLst>
            </p:cNvPr>
            <p:cNvSpPr/>
            <p:nvPr/>
          </p:nvSpPr>
          <p:spPr>
            <a:xfrm>
              <a:off x="8120852" y="2914972"/>
              <a:ext cx="472764" cy="479375"/>
            </a:xfrm>
            <a:prstGeom prst="ellipse">
              <a:avLst/>
            </a:prstGeom>
            <a:solidFill>
              <a:srgbClr val="05868E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8F3807-5B9E-7137-019F-510B12B65507}"/>
                </a:ext>
              </a:extLst>
            </p:cNvPr>
            <p:cNvSpPr/>
            <p:nvPr/>
          </p:nvSpPr>
          <p:spPr>
            <a:xfrm>
              <a:off x="8998933" y="2283282"/>
              <a:ext cx="723395" cy="718901"/>
            </a:xfrm>
            <a:prstGeom prst="ellipse">
              <a:avLst/>
            </a:prstGeom>
            <a:solidFill>
              <a:srgbClr val="FFA400">
                <a:alpha val="97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EFF69E-F62D-CB02-72F8-BE51D27591CA}"/>
                </a:ext>
              </a:extLst>
            </p:cNvPr>
            <p:cNvSpPr/>
            <p:nvPr/>
          </p:nvSpPr>
          <p:spPr>
            <a:xfrm>
              <a:off x="8331451" y="2334015"/>
              <a:ext cx="1101864" cy="1101863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133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133156"/>
                  </a:solidFill>
                </a:rPr>
                <a:t>The NEUROMARK System is indicated for use in otorhinolaryngology (ENT) surgery for creation of radiofrequency (RF) lesions to disrupt posterior nasal nerves in patients with chronic rhinitis.</a:t>
              </a:r>
            </a:p>
          </p:txBody>
        </p:sp>
      </p:grp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AD9303-7CA9-DF30-55B4-F4CD03EEC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0" y="6492155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457F5C-0BF6-2C64-B4B3-7D6B98BF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3"/>
            <a:ext cx="12192000" cy="2305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79EA7C-858F-9F57-1C36-96E5ADC7AE99}"/>
              </a:ext>
            </a:extLst>
          </p:cNvPr>
          <p:cNvSpPr txBox="1"/>
          <p:nvPr/>
        </p:nvSpPr>
        <p:spPr>
          <a:xfrm>
            <a:off x="2760131" y="87200"/>
            <a:ext cx="6671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4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Console</a:t>
            </a:r>
            <a:endParaRPr lang="en-US" sz="4000" dirty="0"/>
          </a:p>
        </p:txBody>
      </p:sp>
      <p:pic>
        <p:nvPicPr>
          <p:cNvPr id="10" name="Picture 9" descr="A cell phone with a person's face on the screen&#10;&#10;Description automatically generated with low confidence">
            <a:extLst>
              <a:ext uri="{FF2B5EF4-FFF2-40B4-BE49-F238E27FC236}">
                <a16:creationId xmlns:a16="http://schemas.microsoft.com/office/drawing/2014/main" id="{B0F1737B-69F8-9930-3A2F-F05B03230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84" y="596429"/>
            <a:ext cx="10792433" cy="607074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A091FF1-49B1-4973-F194-78C75820D24A}"/>
              </a:ext>
            </a:extLst>
          </p:cNvPr>
          <p:cNvGrpSpPr/>
          <p:nvPr/>
        </p:nvGrpSpPr>
        <p:grpSpPr>
          <a:xfrm>
            <a:off x="133963" y="3032993"/>
            <a:ext cx="5890094" cy="3103326"/>
            <a:chOff x="328147" y="3456854"/>
            <a:chExt cx="5651956" cy="281011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41CCAC7-8D5B-93B6-6221-467FA0367558}"/>
                </a:ext>
              </a:extLst>
            </p:cNvPr>
            <p:cNvGrpSpPr/>
            <p:nvPr/>
          </p:nvGrpSpPr>
          <p:grpSpPr>
            <a:xfrm>
              <a:off x="328147" y="3456854"/>
              <a:ext cx="5097419" cy="2810114"/>
              <a:chOff x="294281" y="3694234"/>
              <a:chExt cx="5097419" cy="281011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39B8677-1D13-18FC-9743-D251EDC25ACD}"/>
                  </a:ext>
                </a:extLst>
              </p:cNvPr>
              <p:cNvGrpSpPr/>
              <p:nvPr/>
            </p:nvGrpSpPr>
            <p:grpSpPr>
              <a:xfrm>
                <a:off x="295758" y="3694234"/>
                <a:ext cx="966418" cy="919883"/>
                <a:chOff x="406207" y="4187651"/>
                <a:chExt cx="761302" cy="70237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E81A058-23ED-DEB2-5F3C-1AA9C1C7D822}"/>
                    </a:ext>
                  </a:extLst>
                </p:cNvPr>
                <p:cNvGrpSpPr/>
                <p:nvPr/>
              </p:nvGrpSpPr>
              <p:grpSpPr>
                <a:xfrm>
                  <a:off x="406207" y="4187651"/>
                  <a:ext cx="761302" cy="702376"/>
                  <a:chOff x="1515506" y="4292125"/>
                  <a:chExt cx="761302" cy="702376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F642F8B6-1803-10C0-D57B-42714D8B9CF0}"/>
                      </a:ext>
                    </a:extLst>
                  </p:cNvPr>
                  <p:cNvSpPr/>
                  <p:nvPr/>
                </p:nvSpPr>
                <p:spPr>
                  <a:xfrm>
                    <a:off x="1515506" y="4292125"/>
                    <a:ext cx="394912" cy="395131"/>
                  </a:xfrm>
                  <a:prstGeom prst="ellipse">
                    <a:avLst/>
                  </a:prstGeom>
                  <a:solidFill>
                    <a:schemeClr val="accent4">
                      <a:alpha val="30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5DABC72-D0B1-C25F-9A94-F3C95B7E3AAF}"/>
                      </a:ext>
                    </a:extLst>
                  </p:cNvPr>
                  <p:cNvGrpSpPr/>
                  <p:nvPr/>
                </p:nvGrpSpPr>
                <p:grpSpPr>
                  <a:xfrm>
                    <a:off x="1616911" y="4329805"/>
                    <a:ext cx="659897" cy="664696"/>
                    <a:chOff x="1616911" y="4329805"/>
                    <a:chExt cx="659897" cy="664696"/>
                  </a:xfrm>
                </p:grpSpPr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39001314-7EA3-CEED-5C00-EE970EAE3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4155" y="4691680"/>
                      <a:ext cx="302653" cy="302821"/>
                    </a:xfrm>
                    <a:prstGeom prst="ellipse">
                      <a:avLst/>
                    </a:prstGeom>
                    <a:solidFill>
                      <a:srgbClr val="49C5B1">
                        <a:alpha val="30000"/>
                      </a:srgb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49C5B1"/>
                        </a:solidFill>
                      </a:endParaRPr>
                    </a:p>
                  </p:txBody>
                </p:sp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9F6F8E8B-D514-16C8-E4DE-D4D84115F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6911" y="4329805"/>
                      <a:ext cx="607019" cy="56603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1331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pic>
              <p:nvPicPr>
                <p:cNvPr id="31" name="Graphic 30" descr="Badge Tick outline">
                  <a:extLst>
                    <a:ext uri="{FF2B5EF4-FFF2-40B4-BE49-F238E27FC236}">
                      <a16:creationId xmlns:a16="http://schemas.microsoft.com/office/drawing/2014/main" id="{5E7F3C66-6011-932E-7285-1676953C4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909" y="4244487"/>
                  <a:ext cx="526417" cy="526417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5F56445-4FBA-F533-D0C3-B75B7C666C52}"/>
                  </a:ext>
                </a:extLst>
              </p:cNvPr>
              <p:cNvGrpSpPr/>
              <p:nvPr/>
            </p:nvGrpSpPr>
            <p:grpSpPr>
              <a:xfrm>
                <a:off x="294281" y="5590259"/>
                <a:ext cx="976758" cy="914089"/>
                <a:chOff x="379848" y="5630973"/>
                <a:chExt cx="769447" cy="697952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D1A2C90-DA7B-CCBB-7475-E014ACB00BBE}"/>
                    </a:ext>
                  </a:extLst>
                </p:cNvPr>
                <p:cNvGrpSpPr/>
                <p:nvPr/>
              </p:nvGrpSpPr>
              <p:grpSpPr>
                <a:xfrm>
                  <a:off x="379848" y="5630973"/>
                  <a:ext cx="769447" cy="697952"/>
                  <a:chOff x="1515506" y="4292125"/>
                  <a:chExt cx="769447" cy="697952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48BAA184-85E0-1B28-8DAD-8DA2F8D6DEDB}"/>
                      </a:ext>
                    </a:extLst>
                  </p:cNvPr>
                  <p:cNvSpPr/>
                  <p:nvPr/>
                </p:nvSpPr>
                <p:spPr>
                  <a:xfrm>
                    <a:off x="1515506" y="4292125"/>
                    <a:ext cx="394912" cy="395131"/>
                  </a:xfrm>
                  <a:prstGeom prst="ellipse">
                    <a:avLst/>
                  </a:prstGeom>
                  <a:solidFill>
                    <a:schemeClr val="accent4">
                      <a:alpha val="30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315D33FF-4987-738C-5BA4-2908035CECAA}"/>
                      </a:ext>
                    </a:extLst>
                  </p:cNvPr>
                  <p:cNvGrpSpPr/>
                  <p:nvPr/>
                </p:nvGrpSpPr>
                <p:grpSpPr>
                  <a:xfrm>
                    <a:off x="1616911" y="4329805"/>
                    <a:ext cx="668042" cy="660272"/>
                    <a:chOff x="1616911" y="4329805"/>
                    <a:chExt cx="668042" cy="660272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A55F18E1-63FF-CE6B-3C0C-0827EEFF9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2300" y="4687256"/>
                      <a:ext cx="302653" cy="302821"/>
                    </a:xfrm>
                    <a:prstGeom prst="ellipse">
                      <a:avLst/>
                    </a:prstGeom>
                    <a:solidFill>
                      <a:srgbClr val="49C5B1">
                        <a:alpha val="30000"/>
                      </a:srgb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49C5B1"/>
                        </a:solidFill>
                      </a:endParaRPr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3674D390-7EE2-3261-0B8C-956BA2D0E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6911" y="4329805"/>
                      <a:ext cx="607019" cy="56603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1331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pic>
              <p:nvPicPr>
                <p:cNvPr id="1032" name="Picture 8" descr="Fm, radio, signal, waves icon - Download on Iconfinder">
                  <a:extLst>
                    <a:ext uri="{FF2B5EF4-FFF2-40B4-BE49-F238E27FC236}">
                      <a16:creationId xmlns:a16="http://schemas.microsoft.com/office/drawing/2014/main" id="{AC8E6B28-8EFA-9A5F-C744-0DBF78ACA1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336" y="5763624"/>
                  <a:ext cx="389645" cy="389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E750E4-1DEF-3756-1B8C-FE6459A8DD61}"/>
                  </a:ext>
                </a:extLst>
              </p:cNvPr>
              <p:cNvSpPr txBox="1"/>
              <p:nvPr/>
            </p:nvSpPr>
            <p:spPr>
              <a:xfrm>
                <a:off x="1417535" y="3728632"/>
                <a:ext cx="39741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User Interface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Confirms apposition to mucosa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Measures treatment time and impedance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Validates therapy delivery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26A560-6ECB-9082-F85E-369DC9EF823B}"/>
                </a:ext>
              </a:extLst>
            </p:cNvPr>
            <p:cNvSpPr txBox="1"/>
            <p:nvPr/>
          </p:nvSpPr>
          <p:spPr>
            <a:xfrm>
              <a:off x="1382369" y="5501598"/>
              <a:ext cx="459773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Frequency (RF) Electrosurgical Generator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Low-power 1.9W bipolar RF energy</a:t>
              </a: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62F007C-DDCB-A236-D6F8-BFE3631A5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35" y="6443596"/>
            <a:ext cx="1953491" cy="3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D742B0-A69E-65D5-DCB2-DFD48D4E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9352"/>
            <a:ext cx="12192000" cy="2329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DA745B-83F8-55E0-380A-0990D9B4AFC1}"/>
              </a:ext>
            </a:extLst>
          </p:cNvPr>
          <p:cNvSpPr txBox="1"/>
          <p:nvPr/>
        </p:nvSpPr>
        <p:spPr>
          <a:xfrm>
            <a:off x="2525293" y="36914"/>
            <a:ext cx="7141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4000" b="1" spc="-4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1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Leaflet Cycle</a:t>
            </a:r>
            <a:endParaRPr lang="en-US" sz="4000" dirty="0">
              <a:solidFill>
                <a:srgbClr val="133156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8AD72C-CE04-E75A-7570-335BBBDB4473}"/>
              </a:ext>
            </a:extLst>
          </p:cNvPr>
          <p:cNvGrpSpPr/>
          <p:nvPr/>
        </p:nvGrpSpPr>
        <p:grpSpPr>
          <a:xfrm>
            <a:off x="173381" y="1857114"/>
            <a:ext cx="3764132" cy="3561351"/>
            <a:chOff x="392690" y="1528347"/>
            <a:chExt cx="3764132" cy="3561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ED9182-733A-2ECF-DDD1-5EF334AFC7EE}"/>
                </a:ext>
              </a:extLst>
            </p:cNvPr>
            <p:cNvSpPr/>
            <p:nvPr/>
          </p:nvSpPr>
          <p:spPr>
            <a:xfrm>
              <a:off x="392690" y="1528347"/>
              <a:ext cx="3764132" cy="3561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rgbClr val="49C5B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982173-A95F-F52F-0816-82338DB9A609}"/>
                </a:ext>
              </a:extLst>
            </p:cNvPr>
            <p:cNvGrpSpPr/>
            <p:nvPr/>
          </p:nvGrpSpPr>
          <p:grpSpPr>
            <a:xfrm>
              <a:off x="560681" y="1621868"/>
              <a:ext cx="3423653" cy="3401448"/>
              <a:chOff x="479394" y="1178185"/>
              <a:chExt cx="3371611" cy="318018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617B84D-FE09-3784-A274-32DD7AA8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815" y="1178185"/>
                <a:ext cx="3348501" cy="254928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6585-01A0-E4A2-6507-33C01DE69FE1}"/>
                  </a:ext>
                </a:extLst>
              </p:cNvPr>
              <p:cNvSpPr txBox="1"/>
              <p:nvPr/>
            </p:nvSpPr>
            <p:spPr>
              <a:xfrm>
                <a:off x="479394" y="3835153"/>
                <a:ext cx="33716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Targeted therapy to nerve-rich regions: more surface area, more ablations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59E478-0CFB-697C-819E-EC8936BA21A5}"/>
              </a:ext>
            </a:extLst>
          </p:cNvPr>
          <p:cNvGrpSpPr/>
          <p:nvPr/>
        </p:nvGrpSpPr>
        <p:grpSpPr>
          <a:xfrm>
            <a:off x="4213934" y="1853470"/>
            <a:ext cx="3764132" cy="3561351"/>
            <a:chOff x="2969161" y="2972034"/>
            <a:chExt cx="3764132" cy="35613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1C8AB4-0A23-019B-6786-15BD0226BDCC}"/>
                </a:ext>
              </a:extLst>
            </p:cNvPr>
            <p:cNvSpPr/>
            <p:nvPr/>
          </p:nvSpPr>
          <p:spPr>
            <a:xfrm>
              <a:off x="2969161" y="2972034"/>
              <a:ext cx="3764132" cy="3561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rgbClr val="49C5B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40256-9395-6B73-6170-117D742C8539}"/>
                </a:ext>
              </a:extLst>
            </p:cNvPr>
            <p:cNvGrpSpPr/>
            <p:nvPr/>
          </p:nvGrpSpPr>
          <p:grpSpPr>
            <a:xfrm>
              <a:off x="3288854" y="3051985"/>
              <a:ext cx="3135680" cy="3401448"/>
              <a:chOff x="4152887" y="1338181"/>
              <a:chExt cx="3455634" cy="3750024"/>
            </a:xfrm>
          </p:grpSpPr>
          <p:pic>
            <p:nvPicPr>
              <p:cNvPr id="4" name="Picture 3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22A68F04-3A75-E774-8205-3EE9B341C2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03"/>
              <a:stretch/>
            </p:blipFill>
            <p:spPr>
              <a:xfrm>
                <a:off x="4152887" y="1338181"/>
                <a:ext cx="3455634" cy="293224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9E160-5C7B-0958-E5F9-063598D5B02D}"/>
                  </a:ext>
                </a:extLst>
              </p:cNvPr>
              <p:cNvSpPr txBox="1"/>
              <p:nvPr/>
            </p:nvSpPr>
            <p:spPr>
              <a:xfrm>
                <a:off x="4152887" y="4349541"/>
                <a:ext cx="34556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Ablation sites create micro lesions measuring up to 6 mm L x 4 mm W x up to 2 mm D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BE6340-9CBD-7DBD-F951-42165B130606}"/>
              </a:ext>
            </a:extLst>
          </p:cNvPr>
          <p:cNvGrpSpPr/>
          <p:nvPr/>
        </p:nvGrpSpPr>
        <p:grpSpPr>
          <a:xfrm>
            <a:off x="8254488" y="1107865"/>
            <a:ext cx="3764132" cy="5059850"/>
            <a:chOff x="8315429" y="991891"/>
            <a:chExt cx="3764132" cy="505985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A3011F-20C8-38AF-61F3-520DF1F504FC}"/>
                </a:ext>
              </a:extLst>
            </p:cNvPr>
            <p:cNvSpPr/>
            <p:nvPr/>
          </p:nvSpPr>
          <p:spPr>
            <a:xfrm>
              <a:off x="8315429" y="991891"/>
              <a:ext cx="3764132" cy="505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rgbClr val="49C5B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EA7B21-D364-67CB-E7E1-5658E22B5D1E}"/>
                </a:ext>
              </a:extLst>
            </p:cNvPr>
            <p:cNvGrpSpPr/>
            <p:nvPr/>
          </p:nvGrpSpPr>
          <p:grpSpPr>
            <a:xfrm>
              <a:off x="8460934" y="1038210"/>
              <a:ext cx="3473121" cy="4781579"/>
              <a:chOff x="7924092" y="1023242"/>
              <a:chExt cx="4073916" cy="516732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43BAB31-EEAA-18AC-230B-737E7067BA23}"/>
                  </a:ext>
                </a:extLst>
              </p:cNvPr>
              <p:cNvGrpSpPr/>
              <p:nvPr/>
            </p:nvGrpSpPr>
            <p:grpSpPr>
              <a:xfrm>
                <a:off x="7924092" y="1023242"/>
                <a:ext cx="4073916" cy="4811515"/>
                <a:chOff x="7709263" y="1069433"/>
                <a:chExt cx="4073916" cy="4811515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5CEC654E-5B79-6027-24CB-4D54D5B665B2}"/>
                    </a:ext>
                  </a:extLst>
                </p:cNvPr>
                <p:cNvGrpSpPr/>
                <p:nvPr/>
              </p:nvGrpSpPr>
              <p:grpSpPr>
                <a:xfrm>
                  <a:off x="8442384" y="1069433"/>
                  <a:ext cx="2455274" cy="4811515"/>
                  <a:chOff x="8912328" y="1147571"/>
                  <a:chExt cx="2154167" cy="4221446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140E305-7113-7A37-1BA1-4258604B62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872" r="-1"/>
                  <a:stretch/>
                </p:blipFill>
                <p:spPr>
                  <a:xfrm>
                    <a:off x="9091646" y="1147571"/>
                    <a:ext cx="1974849" cy="1326048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8C01652B-62F4-555C-30C1-0F118C5A5D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912328" y="2460479"/>
                    <a:ext cx="2154167" cy="1605464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9C8C6678-E855-B67F-AECB-6755A36A2E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091646" y="3969886"/>
                    <a:ext cx="1909625" cy="13991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" name="Arrow: Curved Right 2">
                  <a:extLst>
                    <a:ext uri="{FF2B5EF4-FFF2-40B4-BE49-F238E27FC236}">
                      <a16:creationId xmlns:a16="http://schemas.microsoft.com/office/drawing/2014/main" id="{7625C150-EAEF-5850-2D00-DF9AC43D4833}"/>
                    </a:ext>
                  </a:extLst>
                </p:cNvPr>
                <p:cNvSpPr/>
                <p:nvPr/>
              </p:nvSpPr>
              <p:spPr>
                <a:xfrm flipV="1">
                  <a:off x="7709263" y="1642367"/>
                  <a:ext cx="836762" cy="3559947"/>
                </a:xfrm>
                <a:prstGeom prst="curvedRightArrow">
                  <a:avLst/>
                </a:prstGeom>
                <a:solidFill>
                  <a:srgbClr val="05868E"/>
                </a:solidFill>
                <a:ln>
                  <a:solidFill>
                    <a:srgbClr val="FF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effectLst>
                      <a:glow rad="101600">
                        <a:srgbClr val="49C5B1">
                          <a:alpha val="60000"/>
                        </a:srgbClr>
                      </a:glow>
                    </a:effectLst>
                  </a:endParaRPr>
                </a:p>
              </p:txBody>
            </p:sp>
            <p:sp>
              <p:nvSpPr>
                <p:cNvPr id="10" name="Arrow: Curved Left 9">
                  <a:extLst>
                    <a:ext uri="{FF2B5EF4-FFF2-40B4-BE49-F238E27FC236}">
                      <a16:creationId xmlns:a16="http://schemas.microsoft.com/office/drawing/2014/main" id="{DC7F6F18-36AD-69AA-3101-1F187A69704F}"/>
                    </a:ext>
                  </a:extLst>
                </p:cNvPr>
                <p:cNvSpPr/>
                <p:nvPr/>
              </p:nvSpPr>
              <p:spPr>
                <a:xfrm>
                  <a:off x="11125199" y="3773658"/>
                  <a:ext cx="657979" cy="1919775"/>
                </a:xfrm>
                <a:prstGeom prst="curvedLeftArrow">
                  <a:avLst/>
                </a:prstGeom>
                <a:solidFill>
                  <a:srgbClr val="05868E"/>
                </a:solidFill>
                <a:ln>
                  <a:solidFill>
                    <a:srgbClr val="FF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Arrow: Curved Left 10">
                  <a:extLst>
                    <a:ext uri="{FF2B5EF4-FFF2-40B4-BE49-F238E27FC236}">
                      <a16:creationId xmlns:a16="http://schemas.microsoft.com/office/drawing/2014/main" id="{5890E94C-47EE-E9DD-7FE8-2151472B7FC9}"/>
                    </a:ext>
                  </a:extLst>
                </p:cNvPr>
                <p:cNvSpPr/>
                <p:nvPr/>
              </p:nvSpPr>
              <p:spPr>
                <a:xfrm>
                  <a:off x="11125200" y="1618331"/>
                  <a:ext cx="657979" cy="1919775"/>
                </a:xfrm>
                <a:prstGeom prst="curvedLeftArrow">
                  <a:avLst/>
                </a:prstGeom>
                <a:solidFill>
                  <a:srgbClr val="05868E"/>
                </a:solidFill>
                <a:ln>
                  <a:solidFill>
                    <a:srgbClr val="FF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5868E"/>
                    </a:solidFill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196293-EBBC-075E-A9DE-779AF790CB67}"/>
                  </a:ext>
                </a:extLst>
              </p:cNvPr>
              <p:cNvSpPr txBox="1"/>
              <p:nvPr/>
            </p:nvSpPr>
            <p:spPr>
              <a:xfrm>
                <a:off x="7924092" y="5882794"/>
                <a:ext cx="40739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1331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ablation sites per leaflet treatment</a:t>
                </a:r>
              </a:p>
            </p:txBody>
          </p:sp>
        </p:grpSp>
      </p:grp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0CC8BF-E021-7C6B-853E-35D566714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6466570"/>
            <a:ext cx="1592925" cy="310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8492D-EBD5-13AB-C429-D27F624E0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88" y="1194337"/>
            <a:ext cx="3731794" cy="44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592139-B01E-D69F-1895-69F5C6241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853969" y="1662843"/>
            <a:ext cx="9344678" cy="5195157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5D78FE-3CE4-1675-B0C7-C7BF8F5A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" y="0"/>
            <a:ext cx="9344678" cy="51951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-2393" y="86065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4000" b="1" spc="-4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Handpiece</a:t>
            </a: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421EA08E-1B65-24E3-A496-4A6AF5ADD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35" y="6443596"/>
            <a:ext cx="1953491" cy="37886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587AD78-6235-9443-5D42-F3B3E118690A}"/>
              </a:ext>
            </a:extLst>
          </p:cNvPr>
          <p:cNvGrpSpPr/>
          <p:nvPr/>
        </p:nvGrpSpPr>
        <p:grpSpPr>
          <a:xfrm>
            <a:off x="807653" y="1428885"/>
            <a:ext cx="10321027" cy="4375513"/>
            <a:chOff x="0" y="1600200"/>
            <a:chExt cx="10321027" cy="43755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511CD0-3DC9-B635-60A7-286B6E0BC16A}"/>
                </a:ext>
              </a:extLst>
            </p:cNvPr>
            <p:cNvGrpSpPr/>
            <p:nvPr/>
          </p:nvGrpSpPr>
          <p:grpSpPr>
            <a:xfrm>
              <a:off x="1889053" y="1600200"/>
              <a:ext cx="8431974" cy="3657600"/>
              <a:chOff x="2336365" y="1600200"/>
              <a:chExt cx="8431974" cy="3657600"/>
            </a:xfrm>
          </p:grpSpPr>
          <p:pic>
            <p:nvPicPr>
              <p:cNvPr id="2" name="object 4">
                <a:extLst>
                  <a:ext uri="{FF2B5EF4-FFF2-40B4-BE49-F238E27FC236}">
                    <a16:creationId xmlns:a16="http://schemas.microsoft.com/office/drawing/2014/main" id="{4E5893D1-4A43-78A4-5132-1CA426EA5D2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36365" y="1600200"/>
                <a:ext cx="5156196" cy="3657600"/>
              </a:xfrm>
              <a:prstGeom prst="rect">
                <a:avLst/>
              </a:prstGeom>
              <a:effectLst>
                <a:glow rad="101600">
                  <a:srgbClr val="49C5B1">
                    <a:alpha val="56000"/>
                  </a:srgbClr>
                </a:glow>
              </a:effectLst>
            </p:spPr>
          </p:pic>
          <p:pic>
            <p:nvPicPr>
              <p:cNvPr id="3" name="object 13">
                <a:extLst>
                  <a:ext uri="{FF2B5EF4-FFF2-40B4-BE49-F238E27FC236}">
                    <a16:creationId xmlns:a16="http://schemas.microsoft.com/office/drawing/2014/main" id="{A199ABB3-F3C1-41A6-682C-5A051790204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58567" y="1600200"/>
                <a:ext cx="3109772" cy="2937957"/>
              </a:xfrm>
              <a:prstGeom prst="rect">
                <a:avLst/>
              </a:prstGeom>
              <a:effectLst>
                <a:glow rad="101600">
                  <a:srgbClr val="49C5B1">
                    <a:alpha val="56000"/>
                  </a:srgbClr>
                </a:glow>
              </a:effec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85E292-9C03-B741-91C6-BE3FF8F33BAE}"/>
                </a:ext>
              </a:extLst>
            </p:cNvPr>
            <p:cNvGrpSpPr/>
            <p:nvPr/>
          </p:nvGrpSpPr>
          <p:grpSpPr>
            <a:xfrm>
              <a:off x="5624749" y="4493197"/>
              <a:ext cx="4345837" cy="905716"/>
              <a:chOff x="-1057775" y="5645293"/>
              <a:chExt cx="4345837" cy="905716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541F821-24DD-D646-600C-474855E5639B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 flipV="1">
                <a:off x="-1057775" y="5645293"/>
                <a:ext cx="2245649" cy="461721"/>
              </a:xfrm>
              <a:prstGeom prst="straightConnector1">
                <a:avLst/>
              </a:prstGeom>
              <a:ln w="12700">
                <a:solidFill>
                  <a:srgbClr val="05868E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5587567-57FA-7B25-FB9C-F13A0DF7AD6E}"/>
                  </a:ext>
                </a:extLst>
              </p:cNvPr>
              <p:cNvSpPr/>
              <p:nvPr/>
            </p:nvSpPr>
            <p:spPr>
              <a:xfrm>
                <a:off x="2601264" y="6113821"/>
                <a:ext cx="462168" cy="437188"/>
              </a:xfrm>
              <a:prstGeom prst="ellipse">
                <a:avLst/>
              </a:prstGeom>
              <a:solidFill>
                <a:srgbClr val="49C5B1">
                  <a:alpha val="3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5525F29-DFDA-7874-AE5A-4D57529B85E7}"/>
                  </a:ext>
                </a:extLst>
              </p:cNvPr>
              <p:cNvSpPr/>
              <p:nvPr/>
            </p:nvSpPr>
            <p:spPr>
              <a:xfrm>
                <a:off x="2702747" y="5792007"/>
                <a:ext cx="585315" cy="610629"/>
              </a:xfrm>
              <a:prstGeom prst="ellipse">
                <a:avLst/>
              </a:prstGeom>
              <a:solidFill>
                <a:srgbClr val="FFA400">
                  <a:alpha val="3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02C78C-029C-CACC-A460-E8B5A44F082C}"/>
                  </a:ext>
                </a:extLst>
              </p:cNvPr>
              <p:cNvSpPr txBox="1"/>
              <p:nvPr/>
            </p:nvSpPr>
            <p:spPr>
              <a:xfrm>
                <a:off x="1187874" y="5876181"/>
                <a:ext cx="1782667" cy="461665"/>
              </a:xfrm>
              <a:prstGeom prst="rect">
                <a:avLst/>
              </a:prstGeom>
              <a:solidFill>
                <a:srgbClr val="05868E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Vacuolar Degeneration 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Disrupted Nerve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7F945A-FE0F-348A-13B6-BF224A580350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1639035" y="4129945"/>
              <a:ext cx="1113205" cy="1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76D566-2A3E-225E-E7F8-80EAD816E67B}"/>
                </a:ext>
              </a:extLst>
            </p:cNvPr>
            <p:cNvSpPr/>
            <p:nvPr/>
          </p:nvSpPr>
          <p:spPr>
            <a:xfrm>
              <a:off x="763493" y="4129945"/>
              <a:ext cx="397090" cy="369439"/>
            </a:xfrm>
            <a:prstGeom prst="ellipse">
              <a:avLst/>
            </a:prstGeom>
            <a:solidFill>
              <a:srgbClr val="49C5B1">
                <a:alpha val="3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6D6BCC-A177-592E-F44A-6305B5537CA7}"/>
                </a:ext>
              </a:extLst>
            </p:cNvPr>
            <p:cNvSpPr/>
            <p:nvPr/>
          </p:nvSpPr>
          <p:spPr>
            <a:xfrm>
              <a:off x="374986" y="3817849"/>
              <a:ext cx="632138" cy="628377"/>
            </a:xfrm>
            <a:prstGeom prst="ellipse">
              <a:avLst/>
            </a:prstGeom>
            <a:solidFill>
              <a:srgbClr val="FFA400">
                <a:alpha val="3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934143-A61F-74FA-222B-CB2912B426BE}"/>
                </a:ext>
              </a:extLst>
            </p:cNvPr>
            <p:cNvSpPr txBox="1"/>
            <p:nvPr/>
          </p:nvSpPr>
          <p:spPr>
            <a:xfrm>
              <a:off x="582784" y="3991446"/>
              <a:ext cx="1056251" cy="276999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Intact Vessel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3A5FF08-A62F-4492-6BC8-D392029A0851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1700254" y="2621116"/>
              <a:ext cx="2169586" cy="0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39C92C4-9BE2-5F34-B0EE-881C49FBBF0F}"/>
                </a:ext>
              </a:extLst>
            </p:cNvPr>
            <p:cNvSpPr/>
            <p:nvPr/>
          </p:nvSpPr>
          <p:spPr>
            <a:xfrm>
              <a:off x="215696" y="2553843"/>
              <a:ext cx="410200" cy="408522"/>
            </a:xfrm>
            <a:prstGeom prst="ellipse">
              <a:avLst/>
            </a:prstGeom>
            <a:solidFill>
              <a:srgbClr val="49C5B1">
                <a:alpha val="3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0FBF508-69C0-4F07-4E0E-D171326E1714}"/>
                </a:ext>
              </a:extLst>
            </p:cNvPr>
            <p:cNvSpPr/>
            <p:nvPr/>
          </p:nvSpPr>
          <p:spPr>
            <a:xfrm>
              <a:off x="0" y="2285873"/>
              <a:ext cx="545726" cy="535941"/>
            </a:xfrm>
            <a:prstGeom prst="ellipse">
              <a:avLst/>
            </a:prstGeom>
            <a:solidFill>
              <a:srgbClr val="FFA400">
                <a:alpha val="3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071027-D503-DED4-4874-CDDBF077D8A3}"/>
                </a:ext>
              </a:extLst>
            </p:cNvPr>
            <p:cNvSpPr txBox="1"/>
            <p:nvPr/>
          </p:nvSpPr>
          <p:spPr>
            <a:xfrm>
              <a:off x="244856" y="2482616"/>
              <a:ext cx="1455398" cy="276999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 Ablation Site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853DB6-F4D9-69EF-3DA5-B9724484EB77}"/>
                </a:ext>
              </a:extLst>
            </p:cNvPr>
            <p:cNvSpPr txBox="1"/>
            <p:nvPr/>
          </p:nvSpPr>
          <p:spPr>
            <a:xfrm>
              <a:off x="1889053" y="5329382"/>
              <a:ext cx="5156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Impedance</a:t>
              </a:r>
              <a:r>
                <a:rPr lang="en-US" sz="1200" b="1" spc="-3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Controlled</a:t>
              </a:r>
              <a:r>
                <a:rPr lang="en-US" sz="1200" b="1" spc="-3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Very</a:t>
              </a:r>
              <a:r>
                <a:rPr lang="en-US" sz="1200" b="1" spc="-2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Low</a:t>
              </a:r>
              <a:r>
                <a:rPr lang="en-US" sz="1200" b="1" spc="-2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Power</a:t>
              </a:r>
              <a:r>
                <a:rPr lang="en-US" sz="1200" b="1" spc="-2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RF</a:t>
              </a:r>
              <a:r>
                <a:rPr lang="en-US" sz="1200" b="1" spc="-2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spc="-10" dirty="0">
                  <a:solidFill>
                    <a:srgbClr val="133156"/>
                  </a:solidFill>
                  <a:latin typeface="Arial"/>
                  <a:cs typeface="Arial"/>
                </a:rPr>
                <a:t>(ICRF)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driven</a:t>
              </a:r>
              <a:r>
                <a:rPr lang="en-US" sz="1200" b="1" spc="-2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by</a:t>
              </a:r>
              <a:r>
                <a:rPr lang="en-US" sz="1200" b="1" spc="-1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smart algorithms</a:t>
              </a:r>
              <a:r>
                <a:rPr lang="en-US" sz="1200" b="1" spc="-1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disrupts</a:t>
              </a:r>
              <a:r>
                <a:rPr lang="en-US" sz="1200" b="1" spc="-10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nerve</a:t>
              </a:r>
              <a:r>
                <a:rPr lang="en-US" sz="1200" b="1" spc="-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spc="-10" dirty="0">
                  <a:solidFill>
                    <a:srgbClr val="133156"/>
                  </a:solidFill>
                  <a:latin typeface="Arial"/>
                  <a:cs typeface="Arial"/>
                </a:rPr>
                <a:t>tissue,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while</a:t>
              </a:r>
              <a:r>
                <a:rPr lang="en-US" sz="1200" b="1" spc="-1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maintaining</a:t>
              </a:r>
              <a:r>
                <a:rPr lang="en-US" sz="1200" b="1" spc="-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>
                  <a:solidFill>
                    <a:srgbClr val="133156"/>
                  </a:solidFill>
                  <a:latin typeface="Arial"/>
                  <a:cs typeface="Arial"/>
                </a:rPr>
                <a:t>vascular integrity</a:t>
              </a:r>
              <a:r>
                <a:rPr lang="en-US" sz="1200" b="1" spc="5" dirty="0">
                  <a:solidFill>
                    <a:srgbClr val="133156"/>
                  </a:solidFill>
                  <a:latin typeface="Arial"/>
                  <a:cs typeface="Arial"/>
                </a:rPr>
                <a:t> </a:t>
              </a:r>
              <a:r>
                <a:rPr lang="en-US" sz="1200" b="1" spc="-15" baseline="25252" dirty="0">
                  <a:solidFill>
                    <a:srgbClr val="133156"/>
                  </a:solidFill>
                  <a:latin typeface="Arial"/>
                  <a:cs typeface="Arial"/>
                </a:rPr>
                <a:t>1,2,3</a:t>
              </a:r>
              <a:endParaRPr lang="en-US" sz="1200" b="1" baseline="25252" dirty="0">
                <a:solidFill>
                  <a:srgbClr val="133156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9" name="object 18">
            <a:extLst>
              <a:ext uri="{FF2B5EF4-FFF2-40B4-BE49-F238E27FC236}">
                <a16:creationId xmlns:a16="http://schemas.microsoft.com/office/drawing/2014/main" id="{B537DA6B-8C08-0A7D-9E9C-64286F2CFE8E}"/>
              </a:ext>
            </a:extLst>
          </p:cNvPr>
          <p:cNvSpPr txBox="1"/>
          <p:nvPr/>
        </p:nvSpPr>
        <p:spPr>
          <a:xfrm>
            <a:off x="33307" y="6537929"/>
            <a:ext cx="47186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indent="-9906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1760" algn="l"/>
              </a:tabLst>
            </a:pPr>
            <a:r>
              <a:rPr sz="600" spc="-100" dirty="0">
                <a:solidFill>
                  <a:srgbClr val="133056"/>
                </a:solidFill>
                <a:latin typeface="Arial"/>
                <a:cs typeface="Arial"/>
              </a:rPr>
              <a:t>TR-</a:t>
            </a: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018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vivo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65" dirty="0">
                <a:solidFill>
                  <a:srgbClr val="133056"/>
                </a:solidFill>
                <a:latin typeface="Arial"/>
                <a:cs typeface="Arial"/>
              </a:rPr>
              <a:t>assessment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radiofrequency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ablation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for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nasal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tissue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ablation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an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vivo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porcine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model-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2019</a:t>
            </a:r>
            <a:endParaRPr sz="600" dirty="0">
              <a:latin typeface="Arial"/>
              <a:cs typeface="Arial"/>
            </a:endParaRPr>
          </a:p>
          <a:p>
            <a:pPr marL="111125" indent="-98425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11125" algn="l"/>
              </a:tabLst>
            </a:pP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Haveman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et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al.,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2004.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Effects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hyperthermia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the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peripheral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nervous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system: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70" dirty="0">
                <a:solidFill>
                  <a:srgbClr val="133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review</a:t>
            </a:r>
            <a:endParaRPr sz="600" dirty="0">
              <a:latin typeface="Arial"/>
              <a:cs typeface="Arial"/>
            </a:endParaRPr>
          </a:p>
          <a:p>
            <a:pPr marL="132715" indent="-12065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33350" algn="l"/>
              </a:tabLst>
            </a:pPr>
            <a:r>
              <a:rPr sz="600" spc="-70" dirty="0">
                <a:solidFill>
                  <a:srgbClr val="133056"/>
                </a:solidFill>
                <a:latin typeface="Arial"/>
                <a:cs typeface="Arial"/>
              </a:rPr>
              <a:t>Hsu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2014.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Significance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Clinical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133056"/>
                </a:solidFill>
                <a:latin typeface="Arial"/>
                <a:cs typeface="Arial"/>
              </a:rPr>
              <a:t>Treatments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133056"/>
                </a:solidFill>
                <a:latin typeface="Arial"/>
                <a:cs typeface="Arial"/>
              </a:rPr>
              <a:t>Peripheral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and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its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Effect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Regeneration</a:t>
            </a:r>
            <a:endParaRPr sz="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61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5D78FE-3CE4-1675-B0C7-C7BF8F5A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" y="0"/>
            <a:ext cx="9344678" cy="5195157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592139-B01E-D69F-1895-69F5C6241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847322" y="1662843"/>
            <a:ext cx="9344678" cy="51951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17817"/>
            <a:ext cx="12192000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vs. Damaged Nerve Bundle</a:t>
            </a:r>
            <a:br>
              <a:rPr lang="en-US"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Pre-clinical evidence for impact on nerves after treatment with NEUROMARK device.</a:t>
            </a:r>
            <a:r>
              <a:rPr lang="en-US" sz="2000" b="1" spc="-15" baseline="24305" dirty="0">
                <a:solidFill>
                  <a:srgbClr val="133156"/>
                </a:solidFill>
                <a:latin typeface="Arial"/>
                <a:cs typeface="Arial"/>
              </a:rPr>
              <a:t> 1,2,3</a:t>
            </a:r>
            <a:endParaRPr sz="2000" b="1" spc="-10" dirty="0">
              <a:solidFill>
                <a:srgbClr val="133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421EA08E-1B65-24E3-A496-4A6AF5ADD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35" y="6443596"/>
            <a:ext cx="1953491" cy="37886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8165330-C547-1124-A026-A4F11D0E9F3B}"/>
              </a:ext>
            </a:extLst>
          </p:cNvPr>
          <p:cNvGrpSpPr/>
          <p:nvPr/>
        </p:nvGrpSpPr>
        <p:grpSpPr>
          <a:xfrm>
            <a:off x="758757" y="1984623"/>
            <a:ext cx="10674485" cy="2888753"/>
            <a:chOff x="759156" y="1981448"/>
            <a:chExt cx="10674485" cy="2888753"/>
          </a:xfrm>
        </p:grpSpPr>
        <p:grpSp>
          <p:nvGrpSpPr>
            <p:cNvPr id="8" name="object 12">
              <a:extLst>
                <a:ext uri="{FF2B5EF4-FFF2-40B4-BE49-F238E27FC236}">
                  <a16:creationId xmlns:a16="http://schemas.microsoft.com/office/drawing/2014/main" id="{DE4B41C7-B037-671D-9DC4-E6BDC4CC393C}"/>
                </a:ext>
              </a:extLst>
            </p:cNvPr>
            <p:cNvGrpSpPr/>
            <p:nvPr/>
          </p:nvGrpSpPr>
          <p:grpSpPr>
            <a:xfrm>
              <a:off x="759156" y="1987798"/>
              <a:ext cx="3395448" cy="2882403"/>
              <a:chOff x="786159" y="2564696"/>
              <a:chExt cx="3239135" cy="2873375"/>
            </a:xfrm>
            <a:effectLst>
              <a:glow rad="101600">
                <a:srgbClr val="49C5B1">
                  <a:alpha val="56000"/>
                </a:srgbClr>
              </a:glow>
            </a:effectLst>
          </p:grpSpPr>
          <p:pic>
            <p:nvPicPr>
              <p:cNvPr id="14" name="object 13">
                <a:extLst>
                  <a:ext uri="{FF2B5EF4-FFF2-40B4-BE49-F238E27FC236}">
                    <a16:creationId xmlns:a16="http://schemas.microsoft.com/office/drawing/2014/main" id="{4DFD873B-7BE8-53AA-436C-A53AF3CDB55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98858" y="2577396"/>
                <a:ext cx="3213211" cy="2847861"/>
              </a:xfrm>
              <a:prstGeom prst="rect">
                <a:avLst/>
              </a:prstGeom>
            </p:spPr>
          </p:pic>
          <p:sp>
            <p:nvSpPr>
              <p:cNvPr id="15" name="object 14">
                <a:extLst>
                  <a:ext uri="{FF2B5EF4-FFF2-40B4-BE49-F238E27FC236}">
                    <a16:creationId xmlns:a16="http://schemas.microsoft.com/office/drawing/2014/main" id="{286B514F-6354-2E09-D9F7-64D3F95DA9F3}"/>
                  </a:ext>
                </a:extLst>
              </p:cNvPr>
              <p:cNvSpPr/>
              <p:nvPr/>
            </p:nvSpPr>
            <p:spPr>
              <a:xfrm>
                <a:off x="792509" y="2571046"/>
                <a:ext cx="3226435" cy="2860675"/>
              </a:xfrm>
              <a:custGeom>
                <a:avLst/>
                <a:gdLst/>
                <a:ahLst/>
                <a:cxnLst/>
                <a:rect l="l" t="t" r="r" b="b"/>
                <a:pathLst>
                  <a:path w="3226435" h="2860675">
                    <a:moveTo>
                      <a:pt x="0" y="0"/>
                    </a:moveTo>
                    <a:lnTo>
                      <a:pt x="3225912" y="0"/>
                    </a:lnTo>
                    <a:lnTo>
                      <a:pt x="3225912" y="2860562"/>
                    </a:lnTo>
                    <a:lnTo>
                      <a:pt x="0" y="286056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3886C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" name="object 19">
              <a:extLst>
                <a:ext uri="{FF2B5EF4-FFF2-40B4-BE49-F238E27FC236}">
                  <a16:creationId xmlns:a16="http://schemas.microsoft.com/office/drawing/2014/main" id="{DF986339-600B-2B62-7600-6E9C8665D173}"/>
                </a:ext>
              </a:extLst>
            </p:cNvPr>
            <p:cNvGrpSpPr/>
            <p:nvPr/>
          </p:nvGrpSpPr>
          <p:grpSpPr>
            <a:xfrm>
              <a:off x="4388417" y="1994203"/>
              <a:ext cx="3408679" cy="2875998"/>
              <a:chOff x="4231400" y="2586794"/>
              <a:chExt cx="3408679" cy="2851351"/>
            </a:xfrm>
            <a:effectLst>
              <a:glow rad="101600">
                <a:srgbClr val="49C5B1">
                  <a:alpha val="56000"/>
                </a:srgbClr>
              </a:glow>
            </a:effectLst>
          </p:grpSpPr>
          <p:pic>
            <p:nvPicPr>
              <p:cNvPr id="17" name="object 20">
                <a:extLst>
                  <a:ext uri="{FF2B5EF4-FFF2-40B4-BE49-F238E27FC236}">
                    <a16:creationId xmlns:a16="http://schemas.microsoft.com/office/drawing/2014/main" id="{427E4F26-D8F9-F876-59BA-88A2F74DF87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237750" y="2593144"/>
                <a:ext cx="3395449" cy="2845001"/>
              </a:xfrm>
              <a:prstGeom prst="rect">
                <a:avLst/>
              </a:prstGeom>
            </p:spPr>
          </p:pic>
          <p:sp>
            <p:nvSpPr>
              <p:cNvPr id="18" name="object 21">
                <a:extLst>
                  <a:ext uri="{FF2B5EF4-FFF2-40B4-BE49-F238E27FC236}">
                    <a16:creationId xmlns:a16="http://schemas.microsoft.com/office/drawing/2014/main" id="{89B6B276-5894-D8ED-D768-113AB9C1E277}"/>
                  </a:ext>
                </a:extLst>
              </p:cNvPr>
              <p:cNvSpPr/>
              <p:nvPr/>
            </p:nvSpPr>
            <p:spPr>
              <a:xfrm>
                <a:off x="4231400" y="2586794"/>
                <a:ext cx="3408679" cy="2845435"/>
              </a:xfrm>
              <a:custGeom>
                <a:avLst/>
                <a:gdLst/>
                <a:ahLst/>
                <a:cxnLst/>
                <a:rect l="l" t="t" r="r" b="b"/>
                <a:pathLst>
                  <a:path w="3408679" h="2845435">
                    <a:moveTo>
                      <a:pt x="0" y="2844812"/>
                    </a:moveTo>
                    <a:lnTo>
                      <a:pt x="0" y="0"/>
                    </a:lnTo>
                    <a:lnTo>
                      <a:pt x="3408148" y="0"/>
                    </a:lnTo>
                    <a:lnTo>
                      <a:pt x="3408148" y="2844812"/>
                    </a:lnTo>
                    <a:lnTo>
                      <a:pt x="0" y="2844812"/>
                    </a:lnTo>
                    <a:close/>
                  </a:path>
                </a:pathLst>
              </a:custGeom>
              <a:ln w="12700">
                <a:solidFill>
                  <a:srgbClr val="3886C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" name="object 22">
              <a:extLst>
                <a:ext uri="{FF2B5EF4-FFF2-40B4-BE49-F238E27FC236}">
                  <a16:creationId xmlns:a16="http://schemas.microsoft.com/office/drawing/2014/main" id="{92428582-4F13-55A5-3F4E-BD1AA6622058}"/>
                </a:ext>
              </a:extLst>
            </p:cNvPr>
            <p:cNvGrpSpPr/>
            <p:nvPr/>
          </p:nvGrpSpPr>
          <p:grpSpPr>
            <a:xfrm>
              <a:off x="8024962" y="1981448"/>
              <a:ext cx="3408679" cy="2888753"/>
              <a:chOff x="7895653" y="2549388"/>
              <a:chExt cx="3491229" cy="2888615"/>
            </a:xfrm>
            <a:effectLst>
              <a:glow rad="101600">
                <a:srgbClr val="49C5B1">
                  <a:alpha val="56000"/>
                </a:srgbClr>
              </a:glow>
            </a:effectLst>
          </p:grpSpPr>
          <p:pic>
            <p:nvPicPr>
              <p:cNvPr id="20" name="object 23">
                <a:extLst>
                  <a:ext uri="{FF2B5EF4-FFF2-40B4-BE49-F238E27FC236}">
                    <a16:creationId xmlns:a16="http://schemas.microsoft.com/office/drawing/2014/main" id="{0779127D-D8EC-9D93-8A7D-EB664607131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908353" y="2562089"/>
                <a:ext cx="3465490" cy="2863166"/>
              </a:xfrm>
              <a:prstGeom prst="rect">
                <a:avLst/>
              </a:prstGeom>
            </p:spPr>
          </p:pic>
          <p:sp>
            <p:nvSpPr>
              <p:cNvPr id="23" name="object 24">
                <a:extLst>
                  <a:ext uri="{FF2B5EF4-FFF2-40B4-BE49-F238E27FC236}">
                    <a16:creationId xmlns:a16="http://schemas.microsoft.com/office/drawing/2014/main" id="{9ACF6790-0827-25F0-3733-616CB75A5CF9}"/>
                  </a:ext>
                </a:extLst>
              </p:cNvPr>
              <p:cNvSpPr/>
              <p:nvPr/>
            </p:nvSpPr>
            <p:spPr>
              <a:xfrm>
                <a:off x="7902003" y="2555738"/>
                <a:ext cx="3478529" cy="2875915"/>
              </a:xfrm>
              <a:custGeom>
                <a:avLst/>
                <a:gdLst/>
                <a:ahLst/>
                <a:cxnLst/>
                <a:rect l="l" t="t" r="r" b="b"/>
                <a:pathLst>
                  <a:path w="3478529" h="2875915">
                    <a:moveTo>
                      <a:pt x="0" y="2875866"/>
                    </a:moveTo>
                    <a:lnTo>
                      <a:pt x="0" y="0"/>
                    </a:lnTo>
                    <a:lnTo>
                      <a:pt x="3478190" y="0"/>
                    </a:lnTo>
                    <a:lnTo>
                      <a:pt x="3478190" y="2875866"/>
                    </a:lnTo>
                    <a:lnTo>
                      <a:pt x="0" y="2875866"/>
                    </a:lnTo>
                    <a:close/>
                  </a:path>
                </a:pathLst>
              </a:custGeom>
              <a:ln w="12700">
                <a:solidFill>
                  <a:srgbClr val="3886C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7" name="object 26">
            <a:extLst>
              <a:ext uri="{FF2B5EF4-FFF2-40B4-BE49-F238E27FC236}">
                <a16:creationId xmlns:a16="http://schemas.microsoft.com/office/drawing/2014/main" id="{119F391E-4855-2F7A-230D-64C11C0FE93D}"/>
              </a:ext>
            </a:extLst>
          </p:cNvPr>
          <p:cNvSpPr txBox="1"/>
          <p:nvPr/>
        </p:nvSpPr>
        <p:spPr>
          <a:xfrm>
            <a:off x="9051200" y="1578571"/>
            <a:ext cx="13550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33156"/>
                </a:solidFill>
                <a:latin typeface="Arial"/>
                <a:cs typeface="Arial"/>
              </a:rPr>
              <a:t>Necrotic</a:t>
            </a:r>
            <a:r>
              <a:rPr sz="1400" b="1" spc="-20" dirty="0">
                <a:solidFill>
                  <a:srgbClr val="13315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33156"/>
                </a:solidFill>
                <a:latin typeface="Arial"/>
                <a:cs typeface="Arial"/>
              </a:rPr>
              <a:t>Nerve</a:t>
            </a:r>
            <a:r>
              <a:rPr lang="en-US" sz="1400" b="1" spc="-20" dirty="0">
                <a:solidFill>
                  <a:srgbClr val="133156"/>
                </a:solidFill>
                <a:highlight>
                  <a:srgbClr val="FFFF00"/>
                </a:highlight>
                <a:latin typeface="Arial"/>
                <a:cs typeface="Arial"/>
              </a:rPr>
              <a:t>*</a:t>
            </a:r>
            <a:endParaRPr sz="1400" dirty="0">
              <a:solidFill>
                <a:srgbClr val="133156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40" name="object 26">
            <a:extLst>
              <a:ext uri="{FF2B5EF4-FFF2-40B4-BE49-F238E27FC236}">
                <a16:creationId xmlns:a16="http://schemas.microsoft.com/office/drawing/2014/main" id="{EC9B2A50-081A-D328-1D54-1B800AEBA564}"/>
              </a:ext>
            </a:extLst>
          </p:cNvPr>
          <p:cNvSpPr txBox="1"/>
          <p:nvPr/>
        </p:nvSpPr>
        <p:spPr>
          <a:xfrm>
            <a:off x="1853442" y="1578571"/>
            <a:ext cx="121496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rgbClr val="133156"/>
                </a:solidFill>
                <a:latin typeface="Arial"/>
                <a:cs typeface="Arial"/>
              </a:rPr>
              <a:t>Healthy Nerve</a:t>
            </a:r>
            <a:endParaRPr sz="1400" dirty="0">
              <a:solidFill>
                <a:srgbClr val="133156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41" name="object 26">
            <a:extLst>
              <a:ext uri="{FF2B5EF4-FFF2-40B4-BE49-F238E27FC236}">
                <a16:creationId xmlns:a16="http://schemas.microsoft.com/office/drawing/2014/main" id="{CF102EBC-3912-7DAD-0C10-6FD60437FCAB}"/>
              </a:ext>
            </a:extLst>
          </p:cNvPr>
          <p:cNvSpPr txBox="1"/>
          <p:nvPr/>
        </p:nvSpPr>
        <p:spPr>
          <a:xfrm>
            <a:off x="4504460" y="1578571"/>
            <a:ext cx="31752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rgbClr val="133156"/>
                </a:solidFill>
                <a:latin typeface="Arial"/>
                <a:cs typeface="Arial"/>
              </a:rPr>
              <a:t>Axonal Vacuolar Degenerated Nerve*</a:t>
            </a:r>
            <a:endParaRPr sz="1400" dirty="0">
              <a:solidFill>
                <a:srgbClr val="133156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FCFAFF-F9BF-0E6B-278E-0233F09C7059}"/>
              </a:ext>
            </a:extLst>
          </p:cNvPr>
          <p:cNvSpPr txBox="1"/>
          <p:nvPr/>
        </p:nvSpPr>
        <p:spPr>
          <a:xfrm>
            <a:off x="4373004" y="4951681"/>
            <a:ext cx="3438174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Stage</a:t>
            </a:r>
            <a:r>
              <a:rPr lang="en-US" sz="1200" b="1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2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lang="en-US" sz="1200" b="1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Damage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en</a:t>
            </a:r>
            <a:r>
              <a:rPr lang="en-US" sz="1200" b="1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route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to</a:t>
            </a:r>
            <a:r>
              <a:rPr lang="en-US" sz="1200" b="1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Stage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spc="-50" dirty="0">
                <a:solidFill>
                  <a:srgbClr val="133056"/>
                </a:solidFill>
                <a:latin typeface="Arial"/>
                <a:cs typeface="Arial"/>
              </a:rPr>
              <a:t>4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Clr>
                <a:srgbClr val="FFA400"/>
              </a:buClr>
              <a:buFont typeface="Arial" panose="020B0604020202020204" pitchFamily="34" charset="0"/>
              <a:buChar char="•"/>
            </a:pPr>
            <a:r>
              <a:rPr lang="en-US" sz="1200" spc="-50" dirty="0">
                <a:solidFill>
                  <a:srgbClr val="133056"/>
                </a:solidFill>
                <a:latin typeface="Arial"/>
                <a:cs typeface="Arial"/>
              </a:rPr>
              <a:t>Acute Response observed immediately after the treatment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7BE51B-4FD0-03A6-D087-4F02E331A58C}"/>
              </a:ext>
            </a:extLst>
          </p:cNvPr>
          <p:cNvSpPr txBox="1"/>
          <p:nvPr/>
        </p:nvSpPr>
        <p:spPr>
          <a:xfrm>
            <a:off x="8009649" y="4957647"/>
            <a:ext cx="3438174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Stage</a:t>
            </a:r>
            <a:r>
              <a:rPr lang="en-US" sz="1200" b="1" spc="-20" dirty="0">
                <a:solidFill>
                  <a:srgbClr val="133056"/>
                </a:solidFill>
                <a:latin typeface="Arial"/>
                <a:cs typeface="Arial"/>
              </a:rPr>
              <a:t> 4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lang="en-US" sz="1200" b="1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lang="en-US" sz="1200" b="1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133056"/>
                </a:solidFill>
                <a:latin typeface="Arial"/>
                <a:cs typeface="Arial"/>
              </a:rPr>
              <a:t>Damage</a:t>
            </a:r>
            <a:endParaRPr lang="en-US" sz="1200" b="1" spc="-50" dirty="0">
              <a:solidFill>
                <a:srgbClr val="13305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Clr>
                <a:srgbClr val="FFA400"/>
              </a:buClr>
              <a:buFont typeface="Arial" panose="020B0604020202020204" pitchFamily="34" charset="0"/>
              <a:buChar char="•"/>
            </a:pPr>
            <a:r>
              <a:rPr lang="en-US" sz="1200" spc="-50" dirty="0">
                <a:solidFill>
                  <a:srgbClr val="133056"/>
                </a:solidFill>
                <a:latin typeface="Arial"/>
                <a:cs typeface="Arial"/>
              </a:rPr>
              <a:t>Epineurium is intact with loss of internal cellular details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Clr>
                <a:srgbClr val="FFA400"/>
              </a:buClr>
              <a:buFont typeface="Arial" panose="020B0604020202020204" pitchFamily="34" charset="0"/>
              <a:buChar char="•"/>
            </a:pPr>
            <a:r>
              <a:rPr lang="en-US" sz="1200" spc="-50" dirty="0">
                <a:solidFill>
                  <a:srgbClr val="133056"/>
                </a:solidFill>
                <a:latin typeface="Arial"/>
                <a:cs typeface="Arial"/>
              </a:rPr>
              <a:t>Observed after 7 days of treatment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ECC1D1E1-9BAE-110A-5E5D-06DA404917BB}"/>
              </a:ext>
            </a:extLst>
          </p:cNvPr>
          <p:cNvSpPr txBox="1"/>
          <p:nvPr/>
        </p:nvSpPr>
        <p:spPr>
          <a:xfrm>
            <a:off x="33307" y="6537929"/>
            <a:ext cx="47186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indent="-9906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1760" algn="l"/>
              </a:tabLst>
            </a:pPr>
            <a:r>
              <a:rPr sz="600" spc="-100" dirty="0">
                <a:solidFill>
                  <a:srgbClr val="133056"/>
                </a:solidFill>
                <a:latin typeface="Arial"/>
                <a:cs typeface="Arial"/>
              </a:rPr>
              <a:t>TR-</a:t>
            </a: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018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vivo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65" dirty="0">
                <a:solidFill>
                  <a:srgbClr val="133056"/>
                </a:solidFill>
                <a:latin typeface="Arial"/>
                <a:cs typeface="Arial"/>
              </a:rPr>
              <a:t>assessment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radiofrequency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ablation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for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nasal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tissue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ablation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an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in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vivo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porcine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model-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2019</a:t>
            </a:r>
            <a:endParaRPr sz="600" dirty="0">
              <a:latin typeface="Arial"/>
              <a:cs typeface="Arial"/>
            </a:endParaRPr>
          </a:p>
          <a:p>
            <a:pPr marL="111125" indent="-98425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11125" algn="l"/>
              </a:tabLst>
            </a:pPr>
            <a:r>
              <a:rPr sz="600" spc="-55" dirty="0">
                <a:solidFill>
                  <a:srgbClr val="133056"/>
                </a:solidFill>
                <a:latin typeface="Arial"/>
                <a:cs typeface="Arial"/>
              </a:rPr>
              <a:t>Haveman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et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al.,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2004.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Effects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hyperthermia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the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peripheral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nervous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system: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70" dirty="0">
                <a:solidFill>
                  <a:srgbClr val="133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review</a:t>
            </a:r>
            <a:endParaRPr sz="600" dirty="0">
              <a:latin typeface="Arial"/>
              <a:cs typeface="Arial"/>
            </a:endParaRPr>
          </a:p>
          <a:p>
            <a:pPr marL="132715" indent="-12065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33350" algn="l"/>
              </a:tabLst>
            </a:pPr>
            <a:r>
              <a:rPr sz="600" spc="-70" dirty="0">
                <a:solidFill>
                  <a:srgbClr val="133056"/>
                </a:solidFill>
                <a:latin typeface="Arial"/>
                <a:cs typeface="Arial"/>
              </a:rPr>
              <a:t>Hsu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2014.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33056"/>
                </a:solidFill>
                <a:latin typeface="Arial"/>
                <a:cs typeface="Arial"/>
              </a:rPr>
              <a:t>Significance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33056"/>
                </a:solidFill>
                <a:latin typeface="Arial"/>
                <a:cs typeface="Arial"/>
              </a:rPr>
              <a:t>of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Clinical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133056"/>
                </a:solidFill>
                <a:latin typeface="Arial"/>
                <a:cs typeface="Arial"/>
              </a:rPr>
              <a:t>Treatments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133056"/>
                </a:solidFill>
                <a:latin typeface="Arial"/>
                <a:cs typeface="Arial"/>
              </a:rPr>
              <a:t>Peripheral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and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33056"/>
                </a:solidFill>
                <a:latin typeface="Arial"/>
                <a:cs typeface="Arial"/>
              </a:rPr>
              <a:t>its </a:t>
            </a:r>
            <a:r>
              <a:rPr sz="600" spc="-35" dirty="0">
                <a:solidFill>
                  <a:srgbClr val="133056"/>
                </a:solidFill>
                <a:latin typeface="Arial"/>
                <a:cs typeface="Arial"/>
              </a:rPr>
              <a:t>Effect</a:t>
            </a:r>
            <a:r>
              <a:rPr sz="600" spc="-2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133056"/>
                </a:solidFill>
                <a:latin typeface="Arial"/>
                <a:cs typeface="Arial"/>
              </a:rPr>
              <a:t>on</a:t>
            </a:r>
            <a:r>
              <a:rPr sz="600" spc="-15" dirty="0">
                <a:solidFill>
                  <a:srgbClr val="133056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133056"/>
                </a:solidFill>
                <a:latin typeface="Arial"/>
                <a:cs typeface="Arial"/>
              </a:rPr>
              <a:t>Nerve</a:t>
            </a:r>
            <a:r>
              <a:rPr sz="600" spc="-10" dirty="0">
                <a:solidFill>
                  <a:srgbClr val="133056"/>
                </a:solidFill>
                <a:latin typeface="Arial"/>
                <a:cs typeface="Arial"/>
              </a:rPr>
              <a:t> Regeneration</a:t>
            </a:r>
            <a:endParaRPr sz="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49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457F5C-0BF6-2C64-B4B3-7D6B98BF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4"/>
            <a:ext cx="12192000" cy="2125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79EA7C-858F-9F57-1C36-96E5ADC7AE99}"/>
              </a:ext>
            </a:extLst>
          </p:cNvPr>
          <p:cNvSpPr txBox="1"/>
          <p:nvPr/>
        </p:nvSpPr>
        <p:spPr>
          <a:xfrm>
            <a:off x="2396067" y="28512"/>
            <a:ext cx="73998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Patient Comfort</a:t>
            </a:r>
            <a:endParaRPr lang="en-US" sz="4000" dirty="0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4479E9ED-0CB8-EE9A-9D0F-DA54B5259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35" y="6443596"/>
            <a:ext cx="1953491" cy="3788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1E750E4-1DEF-3756-1B8C-FE6459A8DD61}"/>
              </a:ext>
            </a:extLst>
          </p:cNvPr>
          <p:cNvSpPr txBox="1"/>
          <p:nvPr/>
        </p:nvSpPr>
        <p:spPr>
          <a:xfrm>
            <a:off x="774593" y="2958887"/>
            <a:ext cx="38152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Narrow, malleable shaft is easily passed and can be shaped to easily conform to patient anatomy.</a:t>
            </a: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elastic leaflets are designed to be atraumatic on nasal mucosa to minimize patient discomfort.</a:t>
            </a: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Controlled, low-energy delivery designed to minimize tissue trauma and patient discomfort.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ED4621-65A8-FC62-862E-3FB6414C9258}"/>
              </a:ext>
            </a:extLst>
          </p:cNvPr>
          <p:cNvGrpSpPr/>
          <p:nvPr/>
        </p:nvGrpSpPr>
        <p:grpSpPr>
          <a:xfrm>
            <a:off x="4499159" y="486941"/>
            <a:ext cx="7851151" cy="6104489"/>
            <a:chOff x="4498938" y="406364"/>
            <a:chExt cx="7851151" cy="6104489"/>
          </a:xfrm>
        </p:grpSpPr>
        <p:pic>
          <p:nvPicPr>
            <p:cNvPr id="3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83B8783B-0D57-C4AB-4E49-0394D47E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829" y="2471551"/>
              <a:ext cx="3478220" cy="2609795"/>
            </a:xfrm>
            <a:prstGeom prst="rect">
              <a:avLst/>
            </a:prstGeom>
            <a:ln w="101600" cap="rnd">
              <a:solidFill>
                <a:srgbClr val="132F58"/>
              </a:solidFill>
            </a:ln>
          </p:spPr>
        </p:pic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C042F6F0-F655-00F8-A8DE-B5375AD06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796" y="3889516"/>
              <a:ext cx="3493602" cy="2621337"/>
            </a:xfrm>
            <a:prstGeom prst="rect">
              <a:avLst/>
            </a:prstGeom>
            <a:ln w="101600" cap="rnd">
              <a:solidFill>
                <a:srgbClr val="132F58"/>
              </a:solidFill>
            </a:ln>
          </p:spPr>
        </p:pic>
        <p:pic>
          <p:nvPicPr>
            <p:cNvPr id="5" name="Picture 4" descr="A picture containing indoor, dark">
              <a:extLst>
                <a:ext uri="{FF2B5EF4-FFF2-40B4-BE49-F238E27FC236}">
                  <a16:creationId xmlns:a16="http://schemas.microsoft.com/office/drawing/2014/main" id="{22BABA96-21F5-48DB-C9E1-5FDCBDF9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6032">
              <a:off x="4498938" y="406364"/>
              <a:ext cx="7851151" cy="362934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16D6E0-9ABC-4F01-1272-21F64E4EA21C}"/>
              </a:ext>
            </a:extLst>
          </p:cNvPr>
          <p:cNvGrpSpPr/>
          <p:nvPr/>
        </p:nvGrpSpPr>
        <p:grpSpPr>
          <a:xfrm>
            <a:off x="125575" y="2922276"/>
            <a:ext cx="623871" cy="3313658"/>
            <a:chOff x="125575" y="2922276"/>
            <a:chExt cx="623871" cy="331365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9421D9C-0F0E-FDF7-BA25-89871493B45D}"/>
                </a:ext>
              </a:extLst>
            </p:cNvPr>
            <p:cNvGrpSpPr/>
            <p:nvPr/>
          </p:nvGrpSpPr>
          <p:grpSpPr>
            <a:xfrm>
              <a:off x="136907" y="2922276"/>
              <a:ext cx="612539" cy="590543"/>
              <a:chOff x="2346699" y="3921318"/>
              <a:chExt cx="654824" cy="61355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8258983-143E-FC65-63ED-E29710026CF6}"/>
                  </a:ext>
                </a:extLst>
              </p:cNvPr>
              <p:cNvSpPr/>
              <p:nvPr/>
            </p:nvSpPr>
            <p:spPr>
              <a:xfrm>
                <a:off x="2724182" y="4257531"/>
                <a:ext cx="277341" cy="277341"/>
              </a:xfrm>
              <a:prstGeom prst="ellipse">
                <a:avLst/>
              </a:prstGeom>
              <a:solidFill>
                <a:srgbClr val="49C5B1">
                  <a:alpha val="5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9C5B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56AE6AF-695C-BEB2-3557-27C25306C994}"/>
                  </a:ext>
                </a:extLst>
              </p:cNvPr>
              <p:cNvSpPr/>
              <p:nvPr/>
            </p:nvSpPr>
            <p:spPr>
              <a:xfrm>
                <a:off x="2346699" y="3921318"/>
                <a:ext cx="361883" cy="361884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05AF066-E1C9-0203-F8D4-F7912796F140}"/>
                  </a:ext>
                </a:extLst>
              </p:cNvPr>
              <p:cNvSpPr/>
              <p:nvPr/>
            </p:nvSpPr>
            <p:spPr>
              <a:xfrm>
                <a:off x="2430504" y="3930443"/>
                <a:ext cx="556251" cy="556251"/>
              </a:xfrm>
              <a:prstGeom prst="ellipse">
                <a:avLst/>
              </a:prstGeom>
              <a:noFill/>
              <a:ln w="38100">
                <a:solidFill>
                  <a:srgbClr val="1331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E9681B7-B758-C0B5-48DF-4D8ED6148BE6}"/>
                </a:ext>
              </a:extLst>
            </p:cNvPr>
            <p:cNvGrpSpPr/>
            <p:nvPr/>
          </p:nvGrpSpPr>
          <p:grpSpPr>
            <a:xfrm>
              <a:off x="125575" y="2947255"/>
              <a:ext cx="623871" cy="3288679"/>
              <a:chOff x="125575" y="2947255"/>
              <a:chExt cx="623871" cy="328867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6B9CE0F-B32A-667D-0EA6-90191529566C}"/>
                  </a:ext>
                </a:extLst>
              </p:cNvPr>
              <p:cNvGrpSpPr/>
              <p:nvPr/>
            </p:nvGrpSpPr>
            <p:grpSpPr>
              <a:xfrm>
                <a:off x="125575" y="4279442"/>
                <a:ext cx="612539" cy="590543"/>
                <a:chOff x="2346699" y="3921318"/>
                <a:chExt cx="654824" cy="613554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4718044-4EEC-2E84-E3F0-1AD093BAC6C8}"/>
                    </a:ext>
                  </a:extLst>
                </p:cNvPr>
                <p:cNvSpPr/>
                <p:nvPr/>
              </p:nvSpPr>
              <p:spPr>
                <a:xfrm>
                  <a:off x="2724182" y="4257531"/>
                  <a:ext cx="277341" cy="277341"/>
                </a:xfrm>
                <a:prstGeom prst="ellipse">
                  <a:avLst/>
                </a:prstGeom>
                <a:solidFill>
                  <a:srgbClr val="49C5B1">
                    <a:alpha val="50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49C5B1"/>
                    </a:solidFill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3F90316-4714-223E-E2B3-B1D5932F6FDA}"/>
                    </a:ext>
                  </a:extLst>
                </p:cNvPr>
                <p:cNvSpPr/>
                <p:nvPr/>
              </p:nvSpPr>
              <p:spPr>
                <a:xfrm>
                  <a:off x="2346699" y="3921318"/>
                  <a:ext cx="361883" cy="361884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89DE920-7C60-333E-3980-47DEC759997B}"/>
                    </a:ext>
                  </a:extLst>
                </p:cNvPr>
                <p:cNvSpPr/>
                <p:nvPr/>
              </p:nvSpPr>
              <p:spPr>
                <a:xfrm>
                  <a:off x="2430504" y="3930443"/>
                  <a:ext cx="556251" cy="556251"/>
                </a:xfrm>
                <a:prstGeom prst="ellipse">
                  <a:avLst/>
                </a:prstGeom>
                <a:noFill/>
                <a:ln w="38100">
                  <a:solidFill>
                    <a:srgbClr val="1331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B5F2D7-4979-BCDD-71C1-2D8A059614CA}"/>
                  </a:ext>
                </a:extLst>
              </p:cNvPr>
              <p:cNvGrpSpPr/>
              <p:nvPr/>
            </p:nvGrpSpPr>
            <p:grpSpPr>
              <a:xfrm>
                <a:off x="136907" y="5645391"/>
                <a:ext cx="612539" cy="590543"/>
                <a:chOff x="2346699" y="3921318"/>
                <a:chExt cx="654824" cy="61355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4C7A05D-59CE-145F-BC58-12958AD6292D}"/>
                    </a:ext>
                  </a:extLst>
                </p:cNvPr>
                <p:cNvSpPr/>
                <p:nvPr/>
              </p:nvSpPr>
              <p:spPr>
                <a:xfrm>
                  <a:off x="2724182" y="4257531"/>
                  <a:ext cx="277341" cy="277341"/>
                </a:xfrm>
                <a:prstGeom prst="ellipse">
                  <a:avLst/>
                </a:prstGeom>
                <a:solidFill>
                  <a:srgbClr val="49C5B1">
                    <a:alpha val="50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49C5B1"/>
                    </a:solidFill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EE04AD4-2A99-3480-4422-4511AC844479}"/>
                    </a:ext>
                  </a:extLst>
                </p:cNvPr>
                <p:cNvSpPr/>
                <p:nvPr/>
              </p:nvSpPr>
              <p:spPr>
                <a:xfrm>
                  <a:off x="2346699" y="3921318"/>
                  <a:ext cx="361883" cy="361884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28AE78F-B138-68B9-4527-FD2D9EF3DF79}"/>
                    </a:ext>
                  </a:extLst>
                </p:cNvPr>
                <p:cNvSpPr/>
                <p:nvPr/>
              </p:nvSpPr>
              <p:spPr>
                <a:xfrm>
                  <a:off x="2430504" y="3930443"/>
                  <a:ext cx="556251" cy="556251"/>
                </a:xfrm>
                <a:prstGeom prst="ellipse">
                  <a:avLst/>
                </a:prstGeom>
                <a:noFill/>
                <a:ln w="38100">
                  <a:solidFill>
                    <a:srgbClr val="1331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7" name="Graphic 46" descr="Nose outline">
                <a:extLst>
                  <a:ext uri="{FF2B5EF4-FFF2-40B4-BE49-F238E27FC236}">
                    <a16:creationId xmlns:a16="http://schemas.microsoft.com/office/drawing/2014/main" id="{A21D4FBB-BAAA-F380-6EA1-01B20AFFC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66303" y="2947255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1" name="Picture 50" descr="Shape">
                <a:extLst>
                  <a:ext uri="{FF2B5EF4-FFF2-40B4-BE49-F238E27FC236}">
                    <a16:creationId xmlns:a16="http://schemas.microsoft.com/office/drawing/2014/main" id="{7627F593-E34F-6D58-EC4D-7E0581708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3315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735" y="5727350"/>
                <a:ext cx="404080" cy="40408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F77586C-E909-1909-B139-974F3AACC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065" y="4369945"/>
                <a:ext cx="355865" cy="3558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474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1B2829-F90E-9638-C229-AB981733B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06286" y="2362762"/>
            <a:ext cx="8085714" cy="4495238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253C6D1-8520-0CF0-3592-74F4A452F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362762"/>
            <a:ext cx="8085714" cy="4495238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40F1C9-1E5A-E836-0912-9F7D77BFF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6286" y="0"/>
            <a:ext cx="8085714" cy="4495238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BCE4A0-7BFC-91EA-896B-B1B4FF5C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0"/>
            <a:ext cx="8085714" cy="449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CF8CE-CC35-3810-BD01-E50E7AB3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08" y="-7270"/>
            <a:ext cx="9305384" cy="6865270"/>
          </a:xfrm>
          <a:prstGeom prst="rect">
            <a:avLst/>
          </a:prstGeom>
          <a:ln w="12700">
            <a:solidFill>
              <a:srgbClr val="05868E"/>
            </a:solidFill>
          </a:ln>
        </p:spPr>
      </p:pic>
    </p:spTree>
    <p:extLst>
      <p:ext uri="{BB962C8B-B14F-4D97-AF65-F5344CB8AC3E}">
        <p14:creationId xmlns:p14="http://schemas.microsoft.com/office/powerpoint/2010/main" val="2418571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090E3FB-5AC6-02FA-C414-4FBA2DEB8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1323"/>
            <a:ext cx="8085714" cy="4495238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6B88335-CA36-C5FE-1D2A-83AE21A29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03249" y="2360022"/>
            <a:ext cx="8085714" cy="4495238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4FF831-A086-A6E2-D9AA-D3E90A595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6286" y="0"/>
            <a:ext cx="8085714" cy="4495238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210FD0-550B-3FE8-2109-CAAD78005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416" y="2360022"/>
            <a:ext cx="8085714" cy="4495238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DCB6F53-9057-6E8C-DD5D-ED00B49BE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54" y="1061503"/>
            <a:ext cx="5131488" cy="205259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96FE306-EE07-08C8-974B-240CD9EEF96C}"/>
              </a:ext>
            </a:extLst>
          </p:cNvPr>
          <p:cNvGrpSpPr/>
          <p:nvPr/>
        </p:nvGrpSpPr>
        <p:grpSpPr>
          <a:xfrm>
            <a:off x="845904" y="3378786"/>
            <a:ext cx="10500189" cy="1732873"/>
            <a:chOff x="803933" y="3117810"/>
            <a:chExt cx="10500189" cy="17328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B47FAC-F08B-60DC-BC45-863FC56DC7FA}"/>
                </a:ext>
              </a:extLst>
            </p:cNvPr>
            <p:cNvGrpSpPr/>
            <p:nvPr/>
          </p:nvGrpSpPr>
          <p:grpSpPr>
            <a:xfrm>
              <a:off x="2235730" y="3661358"/>
              <a:ext cx="7720535" cy="1189325"/>
              <a:chOff x="2164450" y="3638653"/>
              <a:chExt cx="7788639" cy="118072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D5339C1-446C-DA58-BA27-59A852138964}"/>
                  </a:ext>
                </a:extLst>
              </p:cNvPr>
              <p:cNvSpPr/>
              <p:nvPr/>
            </p:nvSpPr>
            <p:spPr>
              <a:xfrm>
                <a:off x="6329082" y="3971667"/>
                <a:ext cx="503181" cy="512280"/>
              </a:xfrm>
              <a:prstGeom prst="ellipse">
                <a:avLst/>
              </a:prstGeom>
              <a:solidFill>
                <a:srgbClr val="49C5B1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339C67-B58D-EB14-A3EE-F56827CBDF62}"/>
                  </a:ext>
                </a:extLst>
              </p:cNvPr>
              <p:cNvSpPr/>
              <p:nvPr/>
            </p:nvSpPr>
            <p:spPr>
              <a:xfrm>
                <a:off x="2164450" y="3904768"/>
                <a:ext cx="748911" cy="740027"/>
              </a:xfrm>
              <a:prstGeom prst="ellipse">
                <a:avLst/>
              </a:prstGeom>
              <a:solidFill>
                <a:srgbClr val="49C5B1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3A5E896-8C60-2E25-F80C-D96A0FBE3FCA}"/>
                  </a:ext>
                </a:extLst>
              </p:cNvPr>
              <p:cNvSpPr/>
              <p:nvPr/>
            </p:nvSpPr>
            <p:spPr>
              <a:xfrm>
                <a:off x="5463992" y="3638653"/>
                <a:ext cx="1104876" cy="1155344"/>
              </a:xfrm>
              <a:prstGeom prst="ellipse">
                <a:avLst/>
              </a:prstGeom>
              <a:solidFill>
                <a:srgbClr val="FFA400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6B34DA8-F3C2-E2C3-E4CD-3AC215E15541}"/>
                  </a:ext>
                </a:extLst>
              </p:cNvPr>
              <p:cNvSpPr/>
              <p:nvPr/>
            </p:nvSpPr>
            <p:spPr>
              <a:xfrm>
                <a:off x="2676189" y="3661917"/>
                <a:ext cx="1104876" cy="1155344"/>
              </a:xfrm>
              <a:prstGeom prst="ellipse">
                <a:avLst/>
              </a:prstGeom>
              <a:solidFill>
                <a:srgbClr val="FFA400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AA5BC6E-EC7B-6C7D-FE7F-1E4AC93540A0}"/>
                  </a:ext>
                </a:extLst>
              </p:cNvPr>
              <p:cNvSpPr/>
              <p:nvPr/>
            </p:nvSpPr>
            <p:spPr>
              <a:xfrm>
                <a:off x="5125120" y="3971667"/>
                <a:ext cx="503181" cy="512280"/>
              </a:xfrm>
              <a:prstGeom prst="ellipse">
                <a:avLst/>
              </a:prstGeom>
              <a:solidFill>
                <a:srgbClr val="49C5B1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E16515-6990-8770-D9A9-73C2D889E130}"/>
                  </a:ext>
                </a:extLst>
              </p:cNvPr>
              <p:cNvSpPr/>
              <p:nvPr/>
            </p:nvSpPr>
            <p:spPr>
              <a:xfrm>
                <a:off x="9204178" y="3906308"/>
                <a:ext cx="748911" cy="740027"/>
              </a:xfrm>
              <a:prstGeom prst="ellipse">
                <a:avLst/>
              </a:prstGeom>
              <a:solidFill>
                <a:srgbClr val="49C5B1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E217F0E-129F-D593-710C-AB0E7DF42043}"/>
                  </a:ext>
                </a:extLst>
              </p:cNvPr>
              <p:cNvSpPr/>
              <p:nvPr/>
            </p:nvSpPr>
            <p:spPr>
              <a:xfrm>
                <a:off x="8336474" y="3664032"/>
                <a:ext cx="1104876" cy="1155344"/>
              </a:xfrm>
              <a:prstGeom prst="ellipse">
                <a:avLst/>
              </a:prstGeom>
              <a:solidFill>
                <a:srgbClr val="FFA400">
                  <a:alpha val="2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569C16B-81D3-8FB2-6887-A78D0E6EFDA9}"/>
                  </a:ext>
                </a:extLst>
              </p:cNvPr>
              <p:cNvGrpSpPr/>
              <p:nvPr/>
            </p:nvGrpSpPr>
            <p:grpSpPr>
              <a:xfrm>
                <a:off x="2238909" y="3760938"/>
                <a:ext cx="7714180" cy="738090"/>
                <a:chOff x="1635303" y="3429000"/>
                <a:chExt cx="7714180" cy="738090"/>
              </a:xfrm>
            </p:grpSpPr>
            <p:sp>
              <p:nvSpPr>
                <p:cNvPr id="17" name="object 16">
                  <a:extLst>
                    <a:ext uri="{FF2B5EF4-FFF2-40B4-BE49-F238E27FC236}">
                      <a16:creationId xmlns:a16="http://schemas.microsoft.com/office/drawing/2014/main" id="{19D568C6-BBAC-8262-28BB-FE88DE7509CF}"/>
                    </a:ext>
                  </a:extLst>
                </p:cNvPr>
                <p:cNvSpPr txBox="1"/>
                <p:nvPr/>
              </p:nvSpPr>
              <p:spPr>
                <a:xfrm>
                  <a:off x="3953838" y="3429000"/>
                  <a:ext cx="2917971" cy="7355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algn="ctr">
                    <a:lnSpc>
                      <a:spcPts val="6335"/>
                    </a:lnSpc>
                    <a:spcBef>
                      <a:spcPts val="100"/>
                    </a:spcBef>
                  </a:pPr>
                  <a:r>
                    <a:rPr sz="4000" b="1" spc="-10" dirty="0">
                      <a:solidFill>
                        <a:srgbClr val="133056"/>
                      </a:solidFill>
                      <a:effectLst>
                        <a:glow rad="431800">
                          <a:schemeClr val="bg1">
                            <a:alpha val="60000"/>
                          </a:schemeClr>
                        </a:glow>
                      </a:effectLst>
                      <a:latin typeface="Arial"/>
                      <a:cs typeface="Arial"/>
                    </a:rPr>
                    <a:t>Confidence.</a:t>
                  </a:r>
                  <a:endParaRPr sz="4000" dirty="0">
                    <a:effectLst>
                      <a:glow rad="431800">
                        <a:schemeClr val="bg1">
                          <a:alpha val="60000"/>
                        </a:schemeClr>
                      </a:glo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object 16">
                  <a:extLst>
                    <a:ext uri="{FF2B5EF4-FFF2-40B4-BE49-F238E27FC236}">
                      <a16:creationId xmlns:a16="http://schemas.microsoft.com/office/drawing/2014/main" id="{0D612330-46A5-4ED1-B809-6DE50099F04E}"/>
                    </a:ext>
                  </a:extLst>
                </p:cNvPr>
                <p:cNvSpPr txBox="1"/>
                <p:nvPr/>
              </p:nvSpPr>
              <p:spPr>
                <a:xfrm>
                  <a:off x="1635303" y="3429000"/>
                  <a:ext cx="1969214" cy="735522"/>
                </a:xfrm>
                <a:prstGeom prst="rect">
                  <a:avLst/>
                </a:prstGeom>
                <a:effectLst>
                  <a:glow>
                    <a:srgbClr val="49C5B1"/>
                  </a:glow>
                </a:effectLst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algn="ctr">
                    <a:lnSpc>
                      <a:spcPts val="6335"/>
                    </a:lnSpc>
                    <a:spcBef>
                      <a:spcPts val="100"/>
                    </a:spcBef>
                  </a:pPr>
                  <a:r>
                    <a:rPr lang="en-US" sz="4000" b="1" spc="-10" dirty="0">
                      <a:solidFill>
                        <a:srgbClr val="133056"/>
                      </a:solidFill>
                      <a:effectLst>
                        <a:glow rad="431800">
                          <a:schemeClr val="bg1">
                            <a:alpha val="60000"/>
                          </a:schemeClr>
                        </a:glow>
                      </a:effectLst>
                      <a:latin typeface="Arial"/>
                      <a:cs typeface="Arial"/>
                    </a:rPr>
                    <a:t>Control.</a:t>
                  </a:r>
                  <a:endParaRPr sz="4000" dirty="0">
                    <a:effectLst>
                      <a:glow rad="431800">
                        <a:schemeClr val="bg1">
                          <a:alpha val="60000"/>
                        </a:schemeClr>
                      </a:glo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19" name="object 16">
                  <a:extLst>
                    <a:ext uri="{FF2B5EF4-FFF2-40B4-BE49-F238E27FC236}">
                      <a16:creationId xmlns:a16="http://schemas.microsoft.com/office/drawing/2014/main" id="{DF059F1E-100F-AB48-754D-81516B8D8046}"/>
                    </a:ext>
                  </a:extLst>
                </p:cNvPr>
                <p:cNvSpPr txBox="1"/>
                <p:nvPr/>
              </p:nvSpPr>
              <p:spPr>
                <a:xfrm>
                  <a:off x="7221130" y="3431568"/>
                  <a:ext cx="2128353" cy="7355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algn="ctr">
                    <a:lnSpc>
                      <a:spcPts val="6335"/>
                    </a:lnSpc>
                    <a:spcBef>
                      <a:spcPts val="100"/>
                    </a:spcBef>
                  </a:pPr>
                  <a:r>
                    <a:rPr lang="en-US" sz="4000" b="1" spc="-10" dirty="0">
                      <a:solidFill>
                        <a:srgbClr val="133056"/>
                      </a:solidFill>
                      <a:effectLst>
                        <a:glow rad="508000">
                          <a:schemeClr val="bg1">
                            <a:alpha val="66000"/>
                          </a:schemeClr>
                        </a:glow>
                      </a:effectLst>
                      <a:latin typeface="Arial"/>
                      <a:cs typeface="Arial"/>
                    </a:rPr>
                    <a:t>Comfort.</a:t>
                  </a:r>
                  <a:endParaRPr sz="4000" dirty="0">
                    <a:effectLst>
                      <a:glow rad="508000">
                        <a:schemeClr val="bg1">
                          <a:alpha val="66000"/>
                        </a:schemeClr>
                      </a:glow>
                    </a:effectLst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69865E-AEAC-E15B-0093-C140E8FED618}"/>
                </a:ext>
              </a:extLst>
            </p:cNvPr>
            <p:cNvSpPr txBox="1"/>
            <p:nvPr/>
          </p:nvSpPr>
          <p:spPr>
            <a:xfrm>
              <a:off x="803933" y="3117810"/>
              <a:ext cx="1050018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133056"/>
                  </a:solidFill>
                  <a:effectLst>
                    <a:glow rad="508000">
                      <a:schemeClr val="bg1">
                        <a:alpha val="2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Experience the Difference:</a:t>
              </a:r>
              <a:r>
                <a:rPr lang="en-US" sz="4500" b="1" baseline="24691" dirty="0">
                  <a:solidFill>
                    <a:srgbClr val="133056"/>
                  </a:solidFill>
                  <a:effectLst>
                    <a:glow rad="508000">
                      <a:schemeClr val="bg1">
                        <a:alpha val="2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500" dirty="0">
                <a:effectLst>
                  <a:glow rad="508000">
                    <a:schemeClr val="bg1">
                      <a:alpha val="20000"/>
                    </a:schemeClr>
                  </a:glow>
                </a:effectLst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EE7511C-F187-4DC9-96E1-970D01D0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6411406"/>
            <a:ext cx="1953491" cy="3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B4EC19A-3B7C-C832-93E6-70F2B728F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53" y="1155690"/>
            <a:ext cx="5131488" cy="2052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2B1B1-BFB8-E412-5403-884C94F3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889"/>
            <a:ext cx="12192000" cy="3099047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1144856A-8927-D679-297D-5607C92FC2B1}"/>
              </a:ext>
            </a:extLst>
          </p:cNvPr>
          <p:cNvSpPr txBox="1"/>
          <p:nvPr/>
        </p:nvSpPr>
        <p:spPr>
          <a:xfrm>
            <a:off x="1742465" y="4814792"/>
            <a:ext cx="8707061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INDICATIONS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USE: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NEUROMARK</a:t>
            </a:r>
            <a:r>
              <a:rPr sz="11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System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indicated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use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otorhinolaryngology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(ENT)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surgery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creation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radiofrequency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(RF)</a:t>
            </a:r>
            <a:r>
              <a:rPr sz="11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lesions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disrupt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posterior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nasal</a:t>
            </a:r>
            <a:r>
              <a:rPr sz="11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nerves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patients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chronic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rhinitis.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667385">
              <a:lnSpc>
                <a:spcPct val="100000"/>
              </a:lnSpc>
            </a:pP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Most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common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side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effects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associated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NEUROMARK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device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include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infection,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bleeding,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temporary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pain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or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discomfort.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Please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see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Instructions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Use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(IFU)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complete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listing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warnings,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precautions,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adverse</a:t>
            </a:r>
            <a:r>
              <a:rPr sz="11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events.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CAUTION:</a:t>
            </a:r>
            <a:r>
              <a:rPr sz="11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Federal</a:t>
            </a:r>
            <a:r>
              <a:rPr sz="11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(USA)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law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restricts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this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device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sale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or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on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order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Arial"/>
                <a:cs typeface="Arial"/>
              </a:rPr>
              <a:t>physician.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NEUROMARK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11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trademark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11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Neurent</a:t>
            </a:r>
            <a:r>
              <a:rPr sz="11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Medical.</a:t>
            </a:r>
            <a:r>
              <a:rPr sz="11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PAM044r02 Apr 2023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Copyright</a:t>
            </a:r>
            <a:r>
              <a:rPr sz="11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©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202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sz="11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Neurent</a:t>
            </a:r>
            <a:r>
              <a:rPr sz="11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Arial"/>
                <a:cs typeface="Arial"/>
              </a:rPr>
              <a:t>Medical,</a:t>
            </a:r>
            <a:r>
              <a:rPr sz="11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chemeClr val="bg1"/>
                </a:solidFill>
                <a:latin typeface="Arial"/>
                <a:cs typeface="Arial"/>
              </a:rPr>
              <a:t>Inc.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E5592E-3395-2E38-464B-2C43BD64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34" y="6144709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0E2CD976-DCA6-F470-F60D-C48C269C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7446"/>
            <a:ext cx="12192000" cy="110642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FF61DB3-FB92-E60D-758D-BDBC960F9CAC}"/>
              </a:ext>
            </a:extLst>
          </p:cNvPr>
          <p:cNvGrpSpPr/>
          <p:nvPr/>
        </p:nvGrpSpPr>
        <p:grpSpPr>
          <a:xfrm>
            <a:off x="5661372" y="1214121"/>
            <a:ext cx="5748114" cy="5472909"/>
            <a:chOff x="6891324" y="624786"/>
            <a:chExt cx="4624383" cy="486403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97B40E-E8F7-FFAF-31DA-5D9B83E5E39A}"/>
                </a:ext>
              </a:extLst>
            </p:cNvPr>
            <p:cNvSpPr txBox="1"/>
            <p:nvPr/>
          </p:nvSpPr>
          <p:spPr bwMode="auto">
            <a:xfrm>
              <a:off x="6891324" y="624786"/>
              <a:ext cx="3884369" cy="35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 eaLnBrk="1" hangingPunct="1"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Advisors</a:t>
              </a:r>
              <a:endParaRPr lang="en-US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04884C-2543-9AF9-FA07-6CE4EFBE8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8393" y="4055363"/>
              <a:ext cx="995782" cy="1095889"/>
            </a:xfrm>
            <a:prstGeom prst="rect">
              <a:avLst/>
            </a:prstGeom>
            <a:effectLst/>
          </p:spPr>
        </p:pic>
        <p:pic>
          <p:nvPicPr>
            <p:cNvPr id="35" name="Picture 34" descr="A person in a white shirt&#10;&#10;Description automatically generated">
              <a:extLst>
                <a:ext uri="{FF2B5EF4-FFF2-40B4-BE49-F238E27FC236}">
                  <a16:creationId xmlns:a16="http://schemas.microsoft.com/office/drawing/2014/main" id="{33E7A757-6E11-CEE5-DBB3-DAC9B0C94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5348" y="4063088"/>
              <a:ext cx="997686" cy="1106424"/>
            </a:xfrm>
            <a:prstGeom prst="rect">
              <a:avLst/>
            </a:prstGeom>
            <a:effectLst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A9CC155-E399-317A-7FFB-486CC42F7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8518" y="2491807"/>
              <a:ext cx="990293" cy="1106424"/>
            </a:xfrm>
            <a:prstGeom prst="rect">
              <a:avLst/>
            </a:prstGeom>
            <a:effectLst/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29D2F1C-7A2B-9BF1-07D6-53C2781E1BCD}"/>
                </a:ext>
              </a:extLst>
            </p:cNvPr>
            <p:cNvSpPr/>
            <p:nvPr/>
          </p:nvSpPr>
          <p:spPr>
            <a:xfrm>
              <a:off x="10518393" y="5116469"/>
              <a:ext cx="993665" cy="359504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Greg Davis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Seattle, WA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149708-6E2C-53A3-32B3-57565B9974DA}"/>
                </a:ext>
              </a:extLst>
            </p:cNvPr>
            <p:cNvSpPr/>
            <p:nvPr/>
          </p:nvSpPr>
          <p:spPr>
            <a:xfrm>
              <a:off x="9346102" y="5134502"/>
              <a:ext cx="997686" cy="335742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Mike Sillers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Birmingham, AL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D3B47F5-DCE9-36C6-E6EC-E9FE771E6311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7378" y="1049430"/>
              <a:ext cx="1001435" cy="1024603"/>
            </a:xfrm>
            <a:prstGeom prst="rect">
              <a:avLst/>
            </a:prstGeom>
            <a:effectLst/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A33A52-9CD6-779A-0C19-B6B4768F7B7B}"/>
                </a:ext>
              </a:extLst>
            </p:cNvPr>
            <p:cNvSpPr/>
            <p:nvPr/>
          </p:nvSpPr>
          <p:spPr>
            <a:xfrm>
              <a:off x="8116624" y="2074891"/>
              <a:ext cx="1012188" cy="323861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Doug Reh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Baltimore, MD</a:t>
              </a: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7FB499CB-6F98-8CF1-DDAE-6285AE354394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28253" y="1049430"/>
              <a:ext cx="1000029" cy="102460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D452118-505F-B38B-5061-E985C2591A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41542" y="4052638"/>
              <a:ext cx="992110" cy="11011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03DEB3E-4092-BEFB-DDB0-2F183D8DF02C}"/>
                </a:ext>
              </a:extLst>
            </p:cNvPr>
            <p:cNvSpPr/>
            <p:nvPr/>
          </p:nvSpPr>
          <p:spPr>
            <a:xfrm>
              <a:off x="9328253" y="2063010"/>
              <a:ext cx="1000029" cy="335742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David Yen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Bethlehem, PA</a:t>
              </a:r>
            </a:p>
          </p:txBody>
        </p:sp>
        <p:pic>
          <p:nvPicPr>
            <p:cNvPr id="49" name="Picture 2" descr="Jeffrey C. Bedrosian, MD">
              <a:extLst>
                <a:ext uri="{FF2B5EF4-FFF2-40B4-BE49-F238E27FC236}">
                  <a16:creationId xmlns:a16="http://schemas.microsoft.com/office/drawing/2014/main" id="{897D645E-8B98-88DA-4CD1-20241ECCC4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14274" y="1051733"/>
              <a:ext cx="1001433" cy="102229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8BFE79C-A15D-C291-831B-6B67F46CFCF2}"/>
                </a:ext>
              </a:extLst>
            </p:cNvPr>
            <p:cNvSpPr/>
            <p:nvPr/>
          </p:nvSpPr>
          <p:spPr>
            <a:xfrm>
              <a:off x="10514275" y="2063010"/>
              <a:ext cx="1000029" cy="335742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Jeff Bedrosian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Bethlehem, PA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BC7885-B290-3953-07C0-8158F944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0316" y="2491807"/>
              <a:ext cx="1000029" cy="1106424"/>
            </a:xfrm>
            <a:prstGeom prst="rect">
              <a:avLst/>
            </a:prstGeom>
            <a:effectLst/>
          </p:spPr>
        </p:pic>
        <p:pic>
          <p:nvPicPr>
            <p:cNvPr id="52" name="Picture 51" descr="A person wearing a tie&#10;&#10;Description automatically generated with low confidence">
              <a:extLst>
                <a:ext uri="{FF2B5EF4-FFF2-40B4-BE49-F238E27FC236}">
                  <a16:creationId xmlns:a16="http://schemas.microsoft.com/office/drawing/2014/main" id="{97FE116E-CDDA-19D7-CA2D-066B33930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7563" y="2496207"/>
              <a:ext cx="996070" cy="1109168"/>
            </a:xfrm>
            <a:prstGeom prst="rect">
              <a:avLst/>
            </a:prstGeom>
            <a:effectLst/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B1161CC-7B9C-54F1-7ED4-2DD5AD84F9EB}"/>
                </a:ext>
              </a:extLst>
            </p:cNvPr>
            <p:cNvSpPr/>
            <p:nvPr/>
          </p:nvSpPr>
          <p:spPr>
            <a:xfrm>
              <a:off x="8127764" y="3604129"/>
              <a:ext cx="1001047" cy="323861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Prof Amber Luong </a:t>
              </a:r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Houston, TX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972364A-C0AD-0B74-5467-7534325C717C}"/>
                </a:ext>
              </a:extLst>
            </p:cNvPr>
            <p:cNvSpPr/>
            <p:nvPr/>
          </p:nvSpPr>
          <p:spPr>
            <a:xfrm>
              <a:off x="8141542" y="5153080"/>
              <a:ext cx="1000030" cy="335742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Marc Dubin MD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Baltimore, MD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F757136-55A9-30BA-1B4D-DAD3DB1ECE0B}"/>
                </a:ext>
              </a:extLst>
            </p:cNvPr>
            <p:cNvSpPr/>
            <p:nvPr/>
          </p:nvSpPr>
          <p:spPr>
            <a:xfrm>
              <a:off x="9316808" y="3608529"/>
              <a:ext cx="1017579" cy="335742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Prof PJ Wormald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Adelaide, AUS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003DEA1-9E84-3734-1913-349C06C15FA9}"/>
                </a:ext>
              </a:extLst>
            </p:cNvPr>
            <p:cNvSpPr/>
            <p:nvPr/>
          </p:nvSpPr>
          <p:spPr>
            <a:xfrm>
              <a:off x="10510316" y="3589952"/>
              <a:ext cx="1000029" cy="347623"/>
            </a:xfrm>
            <a:prstGeom prst="rect">
              <a:avLst/>
            </a:prstGeom>
            <a:solidFill>
              <a:srgbClr val="1331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950" b="1" dirty="0">
                  <a:latin typeface="Arial" panose="020B0604020202020204" pitchFamily="34" charset="0"/>
                  <a:cs typeface="Arial" panose="020B0604020202020204" pitchFamily="34" charset="0"/>
                </a:rPr>
                <a:t>Prof Martin Citardi</a:t>
              </a:r>
            </a:p>
            <a:p>
              <a:pPr algn="ctr"/>
              <a:r>
                <a:rPr lang="en-IE" sz="950" dirty="0">
                  <a:latin typeface="Arial" panose="020B0604020202020204" pitchFamily="34" charset="0"/>
                  <a:cs typeface="Arial" panose="020B0604020202020204" pitchFamily="34" charset="0"/>
                </a:rPr>
                <a:t>Houston, TX</a:t>
              </a:r>
            </a:p>
          </p:txBody>
        </p:sp>
      </p:grpSp>
      <p:sp>
        <p:nvSpPr>
          <p:cNvPr id="59" name="object 13">
            <a:extLst>
              <a:ext uri="{FF2B5EF4-FFF2-40B4-BE49-F238E27FC236}">
                <a16:creationId xmlns:a16="http://schemas.microsoft.com/office/drawing/2014/main" id="{D66B4737-CBDA-6374-EB24-458946B3C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142" y="108065"/>
            <a:ext cx="1166971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Neurent Medical – Leadership &amp; Advisors</a:t>
            </a:r>
            <a:endParaRPr sz="40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C652377-9C79-F26D-40BB-0ED4E7FD672A}"/>
              </a:ext>
            </a:extLst>
          </p:cNvPr>
          <p:cNvGrpSpPr/>
          <p:nvPr/>
        </p:nvGrpSpPr>
        <p:grpSpPr>
          <a:xfrm>
            <a:off x="872234" y="3679537"/>
            <a:ext cx="3855323" cy="2899049"/>
            <a:chOff x="354492" y="3695129"/>
            <a:chExt cx="3855323" cy="2899049"/>
          </a:xfrm>
        </p:grpSpPr>
        <p:pic>
          <p:nvPicPr>
            <p:cNvPr id="65" name="object 25">
              <a:extLst>
                <a:ext uri="{FF2B5EF4-FFF2-40B4-BE49-F238E27FC236}">
                  <a16:creationId xmlns:a16="http://schemas.microsoft.com/office/drawing/2014/main" id="{E456F959-FA45-ECF0-ECF4-B8DD60DA6C2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65628" y="4493274"/>
              <a:ext cx="1344187" cy="1456706"/>
            </a:xfrm>
            <a:prstGeom prst="rect">
              <a:avLst/>
            </a:prstGeom>
            <a:effectLst>
              <a:glow rad="127000">
                <a:srgbClr val="49C5B1">
                  <a:alpha val="53000"/>
                </a:srgbClr>
              </a:glow>
            </a:effectLst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0DA0126-53F3-04D5-20B8-A570E5304999}"/>
                </a:ext>
              </a:extLst>
            </p:cNvPr>
            <p:cNvGrpSpPr/>
            <p:nvPr/>
          </p:nvGrpSpPr>
          <p:grpSpPr>
            <a:xfrm>
              <a:off x="610137" y="3695129"/>
              <a:ext cx="3537000" cy="394980"/>
              <a:chOff x="673573" y="3195885"/>
              <a:chExt cx="3537000" cy="394980"/>
            </a:xfrm>
          </p:grpSpPr>
          <p:sp>
            <p:nvSpPr>
              <p:cNvPr id="67" name="object 14">
                <a:extLst>
                  <a:ext uri="{FF2B5EF4-FFF2-40B4-BE49-F238E27FC236}">
                    <a16:creationId xmlns:a16="http://schemas.microsoft.com/office/drawing/2014/main" id="{11D8A006-08F3-7CBB-7686-95708D633338}"/>
                  </a:ext>
                </a:extLst>
              </p:cNvPr>
              <p:cNvSpPr txBox="1"/>
              <p:nvPr/>
            </p:nvSpPr>
            <p:spPr>
              <a:xfrm>
                <a:off x="673573" y="3195885"/>
                <a:ext cx="1262372" cy="39498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065" marR="5080" indent="-127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200" b="1" spc="-10" dirty="0">
                    <a:solidFill>
                      <a:srgbClr val="133056"/>
                    </a:solidFill>
                    <a:latin typeface="Arial"/>
                    <a:cs typeface="Arial"/>
                  </a:rPr>
                  <a:t>Brian Shields </a:t>
                </a:r>
                <a:endParaRPr lang="en-US" sz="1200" b="1" spc="-10" dirty="0">
                  <a:solidFill>
                    <a:srgbClr val="133056"/>
                  </a:solidFill>
                  <a:latin typeface="Arial"/>
                  <a:cs typeface="Arial"/>
                </a:endParaRPr>
              </a:p>
              <a:p>
                <a:pPr marL="12065" marR="5080" indent="-127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200" spc="-25" dirty="0">
                    <a:solidFill>
                      <a:srgbClr val="133056"/>
                    </a:solidFill>
                    <a:latin typeface="Arial"/>
                    <a:cs typeface="Arial"/>
                  </a:rPr>
                  <a:t>CEO</a:t>
                </a:r>
                <a:endParaRPr sz="1200" dirty="0">
                  <a:latin typeface="Arial"/>
                  <a:cs typeface="Arial"/>
                </a:endParaRPr>
              </a:p>
            </p:txBody>
          </p:sp>
          <p:sp>
            <p:nvSpPr>
              <p:cNvPr id="68" name="object 14">
                <a:extLst>
                  <a:ext uri="{FF2B5EF4-FFF2-40B4-BE49-F238E27FC236}">
                    <a16:creationId xmlns:a16="http://schemas.microsoft.com/office/drawing/2014/main" id="{4F95427D-0991-4C85-E595-AF3E0ED09275}"/>
                  </a:ext>
                </a:extLst>
              </p:cNvPr>
              <p:cNvSpPr txBox="1"/>
              <p:nvPr/>
            </p:nvSpPr>
            <p:spPr>
              <a:xfrm>
                <a:off x="2376248" y="3231510"/>
                <a:ext cx="1262372" cy="197490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065" marR="5080" indent="-1270" algn="ctr">
                  <a:lnSpc>
                    <a:spcPct val="100000"/>
                  </a:lnSpc>
                  <a:spcBef>
                    <a:spcPts val="100"/>
                  </a:spcBef>
                </a:pPr>
                <a:endParaRPr lang="en-US" sz="1200" spc="-10" dirty="0">
                  <a:solidFill>
                    <a:srgbClr val="13305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9" name="object 14">
                <a:extLst>
                  <a:ext uri="{FF2B5EF4-FFF2-40B4-BE49-F238E27FC236}">
                    <a16:creationId xmlns:a16="http://schemas.microsoft.com/office/drawing/2014/main" id="{F3C684A4-1A77-CCD7-ACD7-0E59E36C7E42}"/>
                  </a:ext>
                </a:extLst>
              </p:cNvPr>
              <p:cNvSpPr txBox="1"/>
              <p:nvPr/>
            </p:nvSpPr>
            <p:spPr>
              <a:xfrm>
                <a:off x="2948201" y="3195885"/>
                <a:ext cx="1262372" cy="39498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065" marR="5080" indent="-127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200" b="1" spc="-10" dirty="0">
                    <a:solidFill>
                      <a:srgbClr val="133056"/>
                    </a:solidFill>
                    <a:latin typeface="Arial"/>
                    <a:cs typeface="Arial"/>
                  </a:rPr>
                  <a:t>Declan Daly</a:t>
                </a:r>
              </a:p>
              <a:p>
                <a:pPr marL="12065" marR="5080" indent="-127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200" spc="-10" dirty="0">
                    <a:solidFill>
                      <a:srgbClr val="133056"/>
                    </a:solidFill>
                    <a:latin typeface="Arial"/>
                    <a:cs typeface="Arial"/>
                  </a:rPr>
                  <a:t>CFO</a:t>
                </a:r>
                <a:endParaRPr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object 14">
              <a:extLst>
                <a:ext uri="{FF2B5EF4-FFF2-40B4-BE49-F238E27FC236}">
                  <a16:creationId xmlns:a16="http://schemas.microsoft.com/office/drawing/2014/main" id="{126413A4-500C-B45B-141A-5ACCF8BFAFC3}"/>
                </a:ext>
              </a:extLst>
            </p:cNvPr>
            <p:cNvSpPr txBox="1"/>
            <p:nvPr/>
          </p:nvSpPr>
          <p:spPr>
            <a:xfrm>
              <a:off x="354492" y="6197608"/>
              <a:ext cx="1770880" cy="394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" marR="5080" indent="-127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200" b="1" spc="-10" dirty="0">
                  <a:solidFill>
                    <a:srgbClr val="133056"/>
                  </a:solidFill>
                  <a:latin typeface="Arial"/>
                  <a:cs typeface="Arial"/>
                </a:rPr>
                <a:t>Mark Fletcher</a:t>
              </a:r>
            </a:p>
            <a:p>
              <a:pPr marL="12065" marR="5080" indent="-127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133056"/>
                  </a:solidFill>
                  <a:latin typeface="Arial"/>
                  <a:cs typeface="Arial"/>
                </a:rPr>
                <a:t>Chairman of the Board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72" name="object 14">
              <a:extLst>
                <a:ext uri="{FF2B5EF4-FFF2-40B4-BE49-F238E27FC236}">
                  <a16:creationId xmlns:a16="http://schemas.microsoft.com/office/drawing/2014/main" id="{CFDA373A-716A-E3FD-AE5D-7E41C4D9B152}"/>
                </a:ext>
              </a:extLst>
            </p:cNvPr>
            <p:cNvSpPr txBox="1"/>
            <p:nvPr/>
          </p:nvSpPr>
          <p:spPr>
            <a:xfrm>
              <a:off x="2884765" y="6199198"/>
              <a:ext cx="1262372" cy="394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" marR="5080" indent="-127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200" b="1" spc="-10" dirty="0">
                  <a:solidFill>
                    <a:srgbClr val="133056"/>
                  </a:solidFill>
                  <a:latin typeface="Arial"/>
                  <a:cs typeface="Arial"/>
                </a:rPr>
                <a:t>Karen Peterson</a:t>
              </a:r>
            </a:p>
            <a:p>
              <a:pPr marL="12065" marR="5080" indent="-127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133056"/>
                  </a:solidFill>
                  <a:latin typeface="Arial"/>
                  <a:cs typeface="Arial"/>
                </a:rPr>
                <a:t>VP Clin Reg</a:t>
              </a:r>
              <a:endParaRPr sz="1200" dirty="0">
                <a:latin typeface="Arial"/>
                <a:cs typeface="Arial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B11958F-6F2D-2ECE-383D-2A441D1A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72455" y="4504160"/>
              <a:ext cx="1344186" cy="1456706"/>
            </a:xfrm>
            <a:prstGeom prst="rect">
              <a:avLst/>
            </a:prstGeom>
            <a:effectLst>
              <a:glow rad="127000">
                <a:srgbClr val="49C5B1">
                  <a:alpha val="53000"/>
                </a:srgbClr>
              </a:glow>
            </a:effectLst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AE9B05A-CBD0-90B9-9F11-E99970A7ECAA}"/>
              </a:ext>
            </a:extLst>
          </p:cNvPr>
          <p:cNvSpPr txBox="1"/>
          <p:nvPr/>
        </p:nvSpPr>
        <p:spPr>
          <a:xfrm>
            <a:off x="295291" y="1214121"/>
            <a:ext cx="4965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endParaRPr lang="en-US" sz="2000" dirty="0"/>
          </a:p>
        </p:txBody>
      </p:sp>
      <p:pic>
        <p:nvPicPr>
          <p:cNvPr id="3" name="Picture 2" descr="Sláinte Healthcare Appoints Chief Financial Officer">
            <a:extLst>
              <a:ext uri="{FF2B5EF4-FFF2-40B4-BE49-F238E27FC236}">
                <a16:creationId xmlns:a16="http://schemas.microsoft.com/office/drawing/2014/main" id="{8086BDCB-F77C-8EF0-6BEE-1A9F4B818F0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1616" y="2153076"/>
            <a:ext cx="1371600" cy="1371067"/>
          </a:xfrm>
          <a:prstGeom prst="ellipse">
            <a:avLst/>
          </a:prstGeom>
          <a:noFill/>
          <a:ln w="15875">
            <a:noFill/>
          </a:ln>
          <a:effectLst>
            <a:glow rad="101600">
              <a:srgbClr val="49C5B1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B9989-99B8-7B6B-B64E-E134973F2DCD}"/>
              </a:ext>
            </a:extLst>
          </p:cNvPr>
          <p:cNvPicPr>
            <a:picLocks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311" y="2153076"/>
            <a:ext cx="1371600" cy="1370182"/>
          </a:xfrm>
          <a:prstGeom prst="ellipse">
            <a:avLst/>
          </a:prstGeom>
          <a:ln>
            <a:noFill/>
          </a:ln>
          <a:effectLst>
            <a:glow rad="101600">
              <a:srgbClr val="49C5B1">
                <a:alpha val="60000"/>
              </a:srgb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E20919-6647-F5A5-358F-E834B7C28EAC}"/>
              </a:ext>
            </a:extLst>
          </p:cNvPr>
          <p:cNvSpPr txBox="1"/>
          <p:nvPr/>
        </p:nvSpPr>
        <p:spPr>
          <a:xfrm>
            <a:off x="2355273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0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80D1885-1606-B60C-E227-AA628A8DB7BD}"/>
              </a:ext>
            </a:extLst>
          </p:cNvPr>
          <p:cNvGrpSpPr/>
          <p:nvPr/>
        </p:nvGrpSpPr>
        <p:grpSpPr>
          <a:xfrm>
            <a:off x="0" y="1034840"/>
            <a:ext cx="12190515" cy="3288438"/>
            <a:chOff x="0" y="3853367"/>
            <a:chExt cx="12192000" cy="29497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22867-7E10-5A42-6E43-DE4991126967}"/>
                </a:ext>
              </a:extLst>
            </p:cNvPr>
            <p:cNvSpPr txBox="1"/>
            <p:nvPr/>
          </p:nvSpPr>
          <p:spPr bwMode="auto">
            <a:xfrm>
              <a:off x="2474928" y="4032150"/>
              <a:ext cx="10290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b">
              <a:no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Seed Funding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0BBD13-BB7D-3146-4B10-A55E333329E9}"/>
                </a:ext>
              </a:extLst>
            </p:cNvPr>
            <p:cNvSpPr txBox="1"/>
            <p:nvPr/>
          </p:nvSpPr>
          <p:spPr bwMode="auto">
            <a:xfrm>
              <a:off x="5021926" y="4025086"/>
              <a:ext cx="7929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b">
              <a:no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Series 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B4031-BB01-CE76-3E56-39EE971A4AD9}"/>
                </a:ext>
              </a:extLst>
            </p:cNvPr>
            <p:cNvSpPr txBox="1"/>
            <p:nvPr/>
          </p:nvSpPr>
          <p:spPr bwMode="auto">
            <a:xfrm>
              <a:off x="5772576" y="6140164"/>
              <a:ext cx="1645439" cy="66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eaLnBrk="1" hangingPunct="1"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Series B</a:t>
              </a:r>
            </a:p>
            <a:p>
              <a:pPr algn="ctr"/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Neurent Medical Inc formed in the US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E17C40-6592-555B-3D32-DC4BD677EF1B}"/>
                </a:ext>
              </a:extLst>
            </p:cNvPr>
            <p:cNvSpPr txBox="1"/>
            <p:nvPr/>
          </p:nvSpPr>
          <p:spPr bwMode="auto">
            <a:xfrm>
              <a:off x="7068849" y="3906765"/>
              <a:ext cx="1465050" cy="4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 anchor="b">
              <a:no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510K Clearance for NEUROMARK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4C7429-F5A7-7853-26FF-F30FBC008953}"/>
                </a:ext>
              </a:extLst>
            </p:cNvPr>
            <p:cNvSpPr txBox="1"/>
            <p:nvPr/>
          </p:nvSpPr>
          <p:spPr bwMode="auto">
            <a:xfrm>
              <a:off x="9545121" y="3853367"/>
              <a:ext cx="12845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rtlCol="0" anchor="b">
              <a:no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CPT Code Effective Jan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B48CC8-0008-55EF-5824-F08EBAC40141}"/>
                </a:ext>
              </a:extLst>
            </p:cNvPr>
            <p:cNvSpPr txBox="1"/>
            <p:nvPr/>
          </p:nvSpPr>
          <p:spPr bwMode="auto">
            <a:xfrm>
              <a:off x="1341507" y="6145284"/>
              <a:ext cx="985157" cy="4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Bioinnovate Ireland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8F87E7-67BE-398E-7667-2B4A01ADFBC0}"/>
                </a:ext>
              </a:extLst>
            </p:cNvPr>
            <p:cNvSpPr txBox="1"/>
            <p:nvPr/>
          </p:nvSpPr>
          <p:spPr bwMode="auto">
            <a:xfrm>
              <a:off x="3559313" y="6149080"/>
              <a:ext cx="13045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Neurent Medical LTD Formed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4DD2E2-595D-8C6D-A033-39A1B453C25C}"/>
                </a:ext>
              </a:extLst>
            </p:cNvPr>
            <p:cNvSpPr txBox="1"/>
            <p:nvPr/>
          </p:nvSpPr>
          <p:spPr bwMode="auto">
            <a:xfrm>
              <a:off x="7801374" y="6132813"/>
              <a:ext cx="2495300" cy="25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CLARITY Trial </a:t>
              </a: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sz="1200" dirty="0">
                  <a:solidFill>
                    <a:srgbClr val="133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 (Q1)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2D238BD-DFAD-872B-521F-CD7FB98121E7}"/>
                </a:ext>
              </a:extLst>
            </p:cNvPr>
            <p:cNvGrpSpPr/>
            <p:nvPr/>
          </p:nvGrpSpPr>
          <p:grpSpPr>
            <a:xfrm>
              <a:off x="0" y="4306797"/>
              <a:ext cx="12192000" cy="1779780"/>
              <a:chOff x="0" y="4306797"/>
              <a:chExt cx="12192000" cy="1779780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4DA55C5-7E97-088B-FB60-632E8EF8E235}"/>
                  </a:ext>
                </a:extLst>
              </p:cNvPr>
              <p:cNvGrpSpPr/>
              <p:nvPr/>
            </p:nvGrpSpPr>
            <p:grpSpPr>
              <a:xfrm>
                <a:off x="0" y="4306797"/>
                <a:ext cx="12192000" cy="1779780"/>
                <a:chOff x="0" y="4282861"/>
                <a:chExt cx="12192000" cy="1779780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E9FE59F5-67A4-C49A-5FDB-70A2A33B4130}"/>
                    </a:ext>
                  </a:extLst>
                </p:cNvPr>
                <p:cNvGrpSpPr/>
                <p:nvPr/>
              </p:nvGrpSpPr>
              <p:grpSpPr>
                <a:xfrm>
                  <a:off x="0" y="4990353"/>
                  <a:ext cx="12192000" cy="391794"/>
                  <a:chOff x="0" y="4853888"/>
                  <a:chExt cx="12192000" cy="391794"/>
                </a:xfrm>
              </p:grpSpPr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453D258F-3A8F-50CC-A9F9-CB1932DA8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5039710"/>
                    <a:ext cx="12192000" cy="0"/>
                  </a:xfrm>
                  <a:prstGeom prst="line">
                    <a:avLst/>
                  </a:prstGeom>
                  <a:ln w="38100">
                    <a:solidFill>
                      <a:srgbClr val="49C5B1"/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Terminator 57">
                    <a:extLst>
                      <a:ext uri="{FF2B5EF4-FFF2-40B4-BE49-F238E27FC236}">
                        <a16:creationId xmlns:a16="http://schemas.microsoft.com/office/drawing/2014/main" id="{EDB07C18-729E-2BAC-2D05-A8CA707C27AD}"/>
                      </a:ext>
                    </a:extLst>
                  </p:cNvPr>
                  <p:cNvSpPr/>
                  <p:nvPr/>
                </p:nvSpPr>
                <p:spPr>
                  <a:xfrm>
                    <a:off x="1273134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133156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2014</a:t>
                    </a:r>
                  </a:p>
                </p:txBody>
              </p:sp>
              <p:sp>
                <p:nvSpPr>
                  <p:cNvPr id="12" name="Terminator 1">
                    <a:extLst>
                      <a:ext uri="{FF2B5EF4-FFF2-40B4-BE49-F238E27FC236}">
                        <a16:creationId xmlns:a16="http://schemas.microsoft.com/office/drawing/2014/main" id="{013B1493-9C78-58F2-4DE6-7D67744F6523}"/>
                      </a:ext>
                    </a:extLst>
                  </p:cNvPr>
                  <p:cNvSpPr/>
                  <p:nvPr/>
                </p:nvSpPr>
                <p:spPr>
                  <a:xfrm>
                    <a:off x="2464996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3886C7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2015</a:t>
                    </a:r>
                  </a:p>
                </p:txBody>
              </p:sp>
              <p:sp>
                <p:nvSpPr>
                  <p:cNvPr id="13" name="Terminator 8">
                    <a:extLst>
                      <a:ext uri="{FF2B5EF4-FFF2-40B4-BE49-F238E27FC236}">
                        <a16:creationId xmlns:a16="http://schemas.microsoft.com/office/drawing/2014/main" id="{6A4A3E47-D502-CF9B-ECDB-7881EDB0871E}"/>
                      </a:ext>
                    </a:extLst>
                  </p:cNvPr>
                  <p:cNvSpPr/>
                  <p:nvPr/>
                </p:nvSpPr>
                <p:spPr>
                  <a:xfrm>
                    <a:off x="3656858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00AB63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2017</a:t>
                    </a:r>
                  </a:p>
                </p:txBody>
              </p:sp>
              <p:sp>
                <p:nvSpPr>
                  <p:cNvPr id="14" name="Terminator 16">
                    <a:extLst>
                      <a:ext uri="{FF2B5EF4-FFF2-40B4-BE49-F238E27FC236}">
                        <a16:creationId xmlns:a16="http://schemas.microsoft.com/office/drawing/2014/main" id="{5BC450F5-44A1-0A50-92A0-623F8B00DC3B}"/>
                      </a:ext>
                    </a:extLst>
                  </p:cNvPr>
                  <p:cNvSpPr/>
                  <p:nvPr/>
                </p:nvSpPr>
                <p:spPr>
                  <a:xfrm>
                    <a:off x="4848720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05868E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2018</a:t>
                    </a:r>
                  </a:p>
                </p:txBody>
              </p:sp>
              <p:sp>
                <p:nvSpPr>
                  <p:cNvPr id="15" name="Terminator 46">
                    <a:extLst>
                      <a:ext uri="{FF2B5EF4-FFF2-40B4-BE49-F238E27FC236}">
                        <a16:creationId xmlns:a16="http://schemas.microsoft.com/office/drawing/2014/main" id="{6C9D73D0-8410-ABA6-152E-BDEDABE1530F}"/>
                      </a:ext>
                    </a:extLst>
                  </p:cNvPr>
                  <p:cNvSpPr/>
                  <p:nvPr/>
                </p:nvSpPr>
                <p:spPr>
                  <a:xfrm>
                    <a:off x="6040582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49C5B1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2020</a:t>
                    </a:r>
                  </a:p>
                </p:txBody>
              </p:sp>
              <p:sp>
                <p:nvSpPr>
                  <p:cNvPr id="16" name="Terminator 47">
                    <a:extLst>
                      <a:ext uri="{FF2B5EF4-FFF2-40B4-BE49-F238E27FC236}">
                        <a16:creationId xmlns:a16="http://schemas.microsoft.com/office/drawing/2014/main" id="{ED3E762C-88CE-ADBE-8154-05A7E00DFCD5}"/>
                      </a:ext>
                    </a:extLst>
                  </p:cNvPr>
                  <p:cNvSpPr/>
                  <p:nvPr/>
                </p:nvSpPr>
                <p:spPr>
                  <a:xfrm>
                    <a:off x="7232444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3886C7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2021</a:t>
                    </a:r>
                  </a:p>
                </p:txBody>
              </p:sp>
              <p:sp>
                <p:nvSpPr>
                  <p:cNvPr id="17" name="Terminator 81">
                    <a:extLst>
                      <a:ext uri="{FF2B5EF4-FFF2-40B4-BE49-F238E27FC236}">
                        <a16:creationId xmlns:a16="http://schemas.microsoft.com/office/drawing/2014/main" id="{57C86C5D-C3FD-9F85-0E0D-FC7AE54BDF70}"/>
                      </a:ext>
                    </a:extLst>
                  </p:cNvPr>
                  <p:cNvSpPr/>
                  <p:nvPr/>
                </p:nvSpPr>
                <p:spPr>
                  <a:xfrm>
                    <a:off x="8424306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00AB63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2023</a:t>
                    </a:r>
                  </a:p>
                </p:txBody>
              </p:sp>
              <p:sp>
                <p:nvSpPr>
                  <p:cNvPr id="18" name="Terminator 82">
                    <a:extLst>
                      <a:ext uri="{FF2B5EF4-FFF2-40B4-BE49-F238E27FC236}">
                        <a16:creationId xmlns:a16="http://schemas.microsoft.com/office/drawing/2014/main" id="{952A1E64-A8F0-A459-478F-4A826BC21AF2}"/>
                      </a:ext>
                    </a:extLst>
                  </p:cNvPr>
                  <p:cNvSpPr/>
                  <p:nvPr/>
                </p:nvSpPr>
                <p:spPr>
                  <a:xfrm>
                    <a:off x="9616166" y="4853888"/>
                    <a:ext cx="1116971" cy="391794"/>
                  </a:xfrm>
                  <a:prstGeom prst="flowChartTerminator">
                    <a:avLst/>
                  </a:prstGeom>
                  <a:solidFill>
                    <a:srgbClr val="FFA400"/>
                  </a:solidFill>
                  <a:ln>
                    <a:noFill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spc="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2024</a:t>
                    </a: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F20012B-B739-B75B-4D85-4C8D8E0321ED}"/>
                    </a:ext>
                  </a:extLst>
                </p:cNvPr>
                <p:cNvGrpSpPr/>
                <p:nvPr/>
              </p:nvGrpSpPr>
              <p:grpSpPr>
                <a:xfrm>
                  <a:off x="1621850" y="5352383"/>
                  <a:ext cx="419538" cy="710258"/>
                  <a:chOff x="2341934" y="1684450"/>
                  <a:chExt cx="419538" cy="710258"/>
                </a:xfrm>
              </p:grpSpPr>
              <p:sp>
                <p:nvSpPr>
                  <p:cNvPr id="58" name="Flowchart: Connector 57">
                    <a:extLst>
                      <a:ext uri="{FF2B5EF4-FFF2-40B4-BE49-F238E27FC236}">
                        <a16:creationId xmlns:a16="http://schemas.microsoft.com/office/drawing/2014/main" id="{F69D9EB2-5DB8-8812-7247-7C2DEAB36327}"/>
                      </a:ext>
                    </a:extLst>
                  </p:cNvPr>
                  <p:cNvSpPr/>
                  <p:nvPr/>
                </p:nvSpPr>
                <p:spPr>
                  <a:xfrm>
                    <a:off x="2341934" y="1972641"/>
                    <a:ext cx="419538" cy="422067"/>
                  </a:xfrm>
                  <a:prstGeom prst="flowChartConnector">
                    <a:avLst/>
                  </a:prstGeom>
                  <a:noFill/>
                  <a:ln>
                    <a:solidFill>
                      <a:srgbClr val="13315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133156"/>
                      </a:solidFill>
                    </a:endParaRPr>
                  </a:p>
                </p:txBody>
              </p: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872CC116-E3FF-9442-450B-24D101400F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4170" y="1684450"/>
                    <a:ext cx="0" cy="289351"/>
                  </a:xfrm>
                  <a:prstGeom prst="straightConnector1">
                    <a:avLst/>
                  </a:prstGeom>
                  <a:ln w="12700">
                    <a:solidFill>
                      <a:srgbClr val="133156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1" name="Graphic 60">
                    <a:extLst>
                      <a:ext uri="{FF2B5EF4-FFF2-40B4-BE49-F238E27FC236}">
                        <a16:creationId xmlns:a16="http://schemas.microsoft.com/office/drawing/2014/main" id="{A5CBD2BF-A084-2F02-3550-D0A27E5C9F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2410893" y="2052983"/>
                    <a:ext cx="281619" cy="2896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92F2B3F-ABE5-C930-4A7E-1DD08D860606}"/>
                    </a:ext>
                  </a:extLst>
                </p:cNvPr>
                <p:cNvGrpSpPr/>
                <p:nvPr/>
              </p:nvGrpSpPr>
              <p:grpSpPr>
                <a:xfrm>
                  <a:off x="3990110" y="5348491"/>
                  <a:ext cx="419538" cy="710258"/>
                  <a:chOff x="2341934" y="1684450"/>
                  <a:chExt cx="419538" cy="710258"/>
                </a:xfrm>
                <a:noFill/>
              </p:grpSpPr>
              <p:sp>
                <p:nvSpPr>
                  <p:cNvPr id="72" name="Flowchart: Connector 71">
                    <a:extLst>
                      <a:ext uri="{FF2B5EF4-FFF2-40B4-BE49-F238E27FC236}">
                        <a16:creationId xmlns:a16="http://schemas.microsoft.com/office/drawing/2014/main" id="{05BB6732-8C28-0481-30A9-3C259144E5F7}"/>
                      </a:ext>
                    </a:extLst>
                  </p:cNvPr>
                  <p:cNvSpPr/>
                  <p:nvPr/>
                </p:nvSpPr>
                <p:spPr>
                  <a:xfrm>
                    <a:off x="2341934" y="1972641"/>
                    <a:ext cx="419538" cy="422067"/>
                  </a:xfrm>
                  <a:prstGeom prst="flowChartConnector">
                    <a:avLst/>
                  </a:prstGeom>
                  <a:grpFill/>
                  <a:ln>
                    <a:solidFill>
                      <a:srgbClr val="00AB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AB63"/>
                      </a:solidFill>
                    </a:endParaRPr>
                  </a:p>
                </p:txBody>
              </p:sp>
              <p:cxnSp>
                <p:nvCxnSpPr>
                  <p:cNvPr id="73" name="Straight Arrow Connector 72">
                    <a:extLst>
                      <a:ext uri="{FF2B5EF4-FFF2-40B4-BE49-F238E27FC236}">
                        <a16:creationId xmlns:a16="http://schemas.microsoft.com/office/drawing/2014/main" id="{46ABA1C9-3773-1289-CAE9-79D706AB66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4170" y="1684450"/>
                    <a:ext cx="0" cy="289351"/>
                  </a:xfrm>
                  <a:prstGeom prst="straightConnector1">
                    <a:avLst/>
                  </a:prstGeom>
                  <a:grpFill/>
                  <a:ln w="12700">
                    <a:solidFill>
                      <a:srgbClr val="00AB63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EBEA35A-8E95-CC5D-F417-DA7D301F79F3}"/>
                    </a:ext>
                  </a:extLst>
                </p:cNvPr>
                <p:cNvGrpSpPr/>
                <p:nvPr/>
              </p:nvGrpSpPr>
              <p:grpSpPr>
                <a:xfrm>
                  <a:off x="5197436" y="4284718"/>
                  <a:ext cx="419538" cy="711418"/>
                  <a:chOff x="1535599" y="2397439"/>
                  <a:chExt cx="419538" cy="711418"/>
                </a:xfrm>
              </p:grpSpPr>
              <p:sp>
                <p:nvSpPr>
                  <p:cNvPr id="84" name="Flowchart: Connector 83">
                    <a:extLst>
                      <a:ext uri="{FF2B5EF4-FFF2-40B4-BE49-F238E27FC236}">
                        <a16:creationId xmlns:a16="http://schemas.microsoft.com/office/drawing/2014/main" id="{4719E448-4C0A-C597-33CD-94D292BE6D22}"/>
                      </a:ext>
                    </a:extLst>
                  </p:cNvPr>
                  <p:cNvSpPr/>
                  <p:nvPr/>
                </p:nvSpPr>
                <p:spPr>
                  <a:xfrm>
                    <a:off x="1535599" y="2397439"/>
                    <a:ext cx="419538" cy="422067"/>
                  </a:xfrm>
                  <a:prstGeom prst="flowChartConnector">
                    <a:avLst/>
                  </a:prstGeom>
                  <a:noFill/>
                  <a:ln>
                    <a:solidFill>
                      <a:srgbClr val="05868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133156"/>
                      </a:solidFill>
                    </a:endParaRPr>
                  </a:p>
                </p:txBody>
              </p:sp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45DBD576-D56B-56FC-64D3-30DDE95A40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4254" y="2819506"/>
                    <a:ext cx="0" cy="289351"/>
                  </a:xfrm>
                  <a:prstGeom prst="straightConnector1">
                    <a:avLst/>
                  </a:prstGeom>
                  <a:ln w="12700">
                    <a:solidFill>
                      <a:srgbClr val="05868E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E13E121C-1AA1-8AD1-30BE-6E2229E7C8D0}"/>
                    </a:ext>
                  </a:extLst>
                </p:cNvPr>
                <p:cNvGrpSpPr/>
                <p:nvPr/>
              </p:nvGrpSpPr>
              <p:grpSpPr>
                <a:xfrm>
                  <a:off x="7558804" y="4282861"/>
                  <a:ext cx="419538" cy="711418"/>
                  <a:chOff x="1535599" y="2397439"/>
                  <a:chExt cx="419538" cy="711418"/>
                </a:xfrm>
              </p:grpSpPr>
              <p:sp>
                <p:nvSpPr>
                  <p:cNvPr id="88" name="Flowchart: Connector 87">
                    <a:extLst>
                      <a:ext uri="{FF2B5EF4-FFF2-40B4-BE49-F238E27FC236}">
                        <a16:creationId xmlns:a16="http://schemas.microsoft.com/office/drawing/2014/main" id="{0C94915E-B0A6-86CF-F4E6-CDD8EE305365}"/>
                      </a:ext>
                    </a:extLst>
                  </p:cNvPr>
                  <p:cNvSpPr/>
                  <p:nvPr/>
                </p:nvSpPr>
                <p:spPr>
                  <a:xfrm>
                    <a:off x="1535599" y="2397439"/>
                    <a:ext cx="419538" cy="422067"/>
                  </a:xfrm>
                  <a:prstGeom prst="flowChartConnector">
                    <a:avLst/>
                  </a:prstGeom>
                  <a:noFill/>
                  <a:ln>
                    <a:solidFill>
                      <a:srgbClr val="3886C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133156"/>
                      </a:solidFill>
                    </a:endParaRPr>
                  </a:p>
                </p:txBody>
              </p:sp>
              <p:cxnSp>
                <p:nvCxnSpPr>
                  <p:cNvPr id="89" name="Straight Arrow Connector 88">
                    <a:extLst>
                      <a:ext uri="{FF2B5EF4-FFF2-40B4-BE49-F238E27FC236}">
                        <a16:creationId xmlns:a16="http://schemas.microsoft.com/office/drawing/2014/main" id="{7A00DC6F-150B-3AA0-FFC3-FC650416F0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4254" y="2819506"/>
                    <a:ext cx="0" cy="289351"/>
                  </a:xfrm>
                  <a:prstGeom prst="straightConnector1">
                    <a:avLst/>
                  </a:prstGeom>
                  <a:ln w="12700">
                    <a:solidFill>
                      <a:srgbClr val="3886C7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C02680AC-4619-92E5-10BE-60B757A7E96E}"/>
                    </a:ext>
                  </a:extLst>
                </p:cNvPr>
                <p:cNvGrpSpPr/>
                <p:nvPr/>
              </p:nvGrpSpPr>
              <p:grpSpPr>
                <a:xfrm>
                  <a:off x="9964882" y="4282861"/>
                  <a:ext cx="419538" cy="711418"/>
                  <a:chOff x="1535599" y="2397439"/>
                  <a:chExt cx="419538" cy="711418"/>
                </a:xfrm>
              </p:grpSpPr>
              <p:sp>
                <p:nvSpPr>
                  <p:cNvPr id="92" name="Flowchart: Connector 91">
                    <a:extLst>
                      <a:ext uri="{FF2B5EF4-FFF2-40B4-BE49-F238E27FC236}">
                        <a16:creationId xmlns:a16="http://schemas.microsoft.com/office/drawing/2014/main" id="{88423F69-4FB2-BFA2-A854-68429F517976}"/>
                      </a:ext>
                    </a:extLst>
                  </p:cNvPr>
                  <p:cNvSpPr/>
                  <p:nvPr/>
                </p:nvSpPr>
                <p:spPr>
                  <a:xfrm>
                    <a:off x="1535599" y="2397439"/>
                    <a:ext cx="419538" cy="422067"/>
                  </a:xfrm>
                  <a:prstGeom prst="flowChartConnector">
                    <a:avLst/>
                  </a:prstGeom>
                  <a:noFill/>
                  <a:ln>
                    <a:solidFill>
                      <a:srgbClr val="FFA4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133156"/>
                      </a:solidFill>
                    </a:endParaRPr>
                  </a:p>
                </p:txBody>
              </p:sp>
              <p:cxnSp>
                <p:nvCxnSpPr>
                  <p:cNvPr id="93" name="Straight Arrow Connector 92">
                    <a:extLst>
                      <a:ext uri="{FF2B5EF4-FFF2-40B4-BE49-F238E27FC236}">
                        <a16:creationId xmlns:a16="http://schemas.microsoft.com/office/drawing/2014/main" id="{E4F6BE86-ABDE-D0E1-90A5-69490BC5EC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4254" y="2819506"/>
                    <a:ext cx="0" cy="289351"/>
                  </a:xfrm>
                  <a:prstGeom prst="straightConnector1">
                    <a:avLst/>
                  </a:prstGeom>
                  <a:ln w="12700">
                    <a:solidFill>
                      <a:srgbClr val="FFA400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C692ED97-C035-B1B1-378A-09D098D42AA7}"/>
                    </a:ext>
                  </a:extLst>
                </p:cNvPr>
                <p:cNvGrpSpPr/>
                <p:nvPr/>
              </p:nvGrpSpPr>
              <p:grpSpPr>
                <a:xfrm>
                  <a:off x="2813710" y="4283807"/>
                  <a:ext cx="419538" cy="711418"/>
                  <a:chOff x="2813710" y="4076571"/>
                  <a:chExt cx="419538" cy="711418"/>
                </a:xfrm>
              </p:grpSpPr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C38A9791-7046-841D-817E-58E37E1C058E}"/>
                      </a:ext>
                    </a:extLst>
                  </p:cNvPr>
                  <p:cNvGrpSpPr/>
                  <p:nvPr/>
                </p:nvGrpSpPr>
                <p:grpSpPr>
                  <a:xfrm>
                    <a:off x="2813710" y="4076571"/>
                    <a:ext cx="419538" cy="711418"/>
                    <a:chOff x="1535599" y="2397439"/>
                    <a:chExt cx="419538" cy="711418"/>
                  </a:xfrm>
                  <a:noFill/>
                </p:grpSpPr>
                <p:sp>
                  <p:nvSpPr>
                    <p:cNvPr id="63" name="Flowchart: Connector 62">
                      <a:extLst>
                        <a:ext uri="{FF2B5EF4-FFF2-40B4-BE49-F238E27FC236}">
                          <a16:creationId xmlns:a16="http://schemas.microsoft.com/office/drawing/2014/main" id="{47652EF7-1506-0826-F757-9EE3F0C37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99" y="2397439"/>
                      <a:ext cx="419538" cy="422067"/>
                    </a:xfrm>
                    <a:prstGeom prst="flowChartConnector">
                      <a:avLst/>
                    </a:prstGeom>
                    <a:grpFill/>
                    <a:ln>
                      <a:solidFill>
                        <a:srgbClr val="3886C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3886C7"/>
                        </a:solidFill>
                      </a:endParaRPr>
                    </a:p>
                  </p:txBody>
                </p:sp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69E28960-EA5C-9659-2C28-F04DFDA0BC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44254" y="2819506"/>
                      <a:ext cx="0" cy="289351"/>
                    </a:xfrm>
                    <a:prstGeom prst="straightConnector1">
                      <a:avLst/>
                    </a:prstGeom>
                    <a:grpFill/>
                    <a:ln w="12700">
                      <a:solidFill>
                        <a:srgbClr val="3886C7"/>
                      </a:solidFill>
                      <a:tailEnd type="oval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95" name="Graphic 94">
                    <a:extLst>
                      <a:ext uri="{FF2B5EF4-FFF2-40B4-BE49-F238E27FC236}">
                        <a16:creationId xmlns:a16="http://schemas.microsoft.com/office/drawing/2014/main" id="{F263216A-5CFC-05AE-DB71-77C0A38890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2898587" y="4152737"/>
                    <a:ext cx="276171" cy="28162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7" name="Graphic 96">
                  <a:extLst>
                    <a:ext uri="{FF2B5EF4-FFF2-40B4-BE49-F238E27FC236}">
                      <a16:creationId xmlns:a16="http://schemas.microsoft.com/office/drawing/2014/main" id="{59B9EEA4-52ED-2475-B68A-A207ADB13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9006" y="5712698"/>
                  <a:ext cx="285131" cy="293290"/>
                </a:xfrm>
                <a:prstGeom prst="rect">
                  <a:avLst/>
                </a:prstGeom>
              </p:spPr>
            </p:pic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8A2BA50-0112-BAB8-03D6-70476BA4A4C2}"/>
                    </a:ext>
                  </a:extLst>
                </p:cNvPr>
                <p:cNvGrpSpPr/>
                <p:nvPr/>
              </p:nvGrpSpPr>
              <p:grpSpPr>
                <a:xfrm>
                  <a:off x="6385527" y="5351049"/>
                  <a:ext cx="419538" cy="710258"/>
                  <a:chOff x="2341934" y="1684450"/>
                  <a:chExt cx="419538" cy="710258"/>
                </a:xfrm>
                <a:noFill/>
              </p:grpSpPr>
              <p:sp>
                <p:nvSpPr>
                  <p:cNvPr id="100" name="Flowchart: Connector 99">
                    <a:extLst>
                      <a:ext uri="{FF2B5EF4-FFF2-40B4-BE49-F238E27FC236}">
                        <a16:creationId xmlns:a16="http://schemas.microsoft.com/office/drawing/2014/main" id="{701176D8-627E-D218-97CA-6644D383EF61}"/>
                      </a:ext>
                    </a:extLst>
                  </p:cNvPr>
                  <p:cNvSpPr/>
                  <p:nvPr/>
                </p:nvSpPr>
                <p:spPr>
                  <a:xfrm>
                    <a:off x="2341934" y="1972641"/>
                    <a:ext cx="419538" cy="422067"/>
                  </a:xfrm>
                  <a:prstGeom prst="flowChartConnector">
                    <a:avLst/>
                  </a:prstGeom>
                  <a:grpFill/>
                  <a:ln>
                    <a:solidFill>
                      <a:srgbClr val="49C5B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AB63"/>
                      </a:solidFill>
                    </a:endParaRPr>
                  </a:p>
                </p:txBody>
              </p:sp>
              <p:cxnSp>
                <p:nvCxnSpPr>
                  <p:cNvPr id="101" name="Straight Arrow Connector 100">
                    <a:extLst>
                      <a:ext uri="{FF2B5EF4-FFF2-40B4-BE49-F238E27FC236}">
                        <a16:creationId xmlns:a16="http://schemas.microsoft.com/office/drawing/2014/main" id="{05308E8F-91F8-70C3-DC37-A3F768AE42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4170" y="1684450"/>
                    <a:ext cx="0" cy="289351"/>
                  </a:xfrm>
                  <a:prstGeom prst="straightConnector1">
                    <a:avLst/>
                  </a:prstGeom>
                  <a:grpFill/>
                  <a:ln w="12700">
                    <a:solidFill>
                      <a:srgbClr val="49C5B1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1FB8100-EC35-29F3-D6C4-C7DBDFD51BF3}"/>
                    </a:ext>
                  </a:extLst>
                </p:cNvPr>
                <p:cNvGrpSpPr/>
                <p:nvPr/>
              </p:nvGrpSpPr>
              <p:grpSpPr>
                <a:xfrm>
                  <a:off x="8771718" y="5351049"/>
                  <a:ext cx="419538" cy="710258"/>
                  <a:chOff x="2341934" y="1684450"/>
                  <a:chExt cx="419538" cy="710258"/>
                </a:xfrm>
                <a:noFill/>
              </p:grpSpPr>
              <p:sp>
                <p:nvSpPr>
                  <p:cNvPr id="103" name="Flowchart: Connector 102">
                    <a:extLst>
                      <a:ext uri="{FF2B5EF4-FFF2-40B4-BE49-F238E27FC236}">
                        <a16:creationId xmlns:a16="http://schemas.microsoft.com/office/drawing/2014/main" id="{6C1543E6-BAAE-F713-E1D0-0DA991B20EC2}"/>
                      </a:ext>
                    </a:extLst>
                  </p:cNvPr>
                  <p:cNvSpPr/>
                  <p:nvPr/>
                </p:nvSpPr>
                <p:spPr>
                  <a:xfrm>
                    <a:off x="2341934" y="1972641"/>
                    <a:ext cx="419538" cy="422067"/>
                  </a:xfrm>
                  <a:prstGeom prst="flowChartConnector">
                    <a:avLst/>
                  </a:prstGeom>
                  <a:grpFill/>
                  <a:ln>
                    <a:solidFill>
                      <a:srgbClr val="00AB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AB63"/>
                      </a:solidFill>
                    </a:endParaRPr>
                  </a:p>
                </p:txBody>
              </p:sp>
              <p:cxnSp>
                <p:nvCxnSpPr>
                  <p:cNvPr id="104" name="Straight Arrow Connector 103">
                    <a:extLst>
                      <a:ext uri="{FF2B5EF4-FFF2-40B4-BE49-F238E27FC236}">
                        <a16:creationId xmlns:a16="http://schemas.microsoft.com/office/drawing/2014/main" id="{4C1ACF37-8CA2-E727-1846-5BD08F1188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4170" y="1684450"/>
                    <a:ext cx="0" cy="289351"/>
                  </a:xfrm>
                  <a:prstGeom prst="straightConnector1">
                    <a:avLst/>
                  </a:prstGeom>
                  <a:grpFill/>
                  <a:ln w="12700">
                    <a:solidFill>
                      <a:srgbClr val="00AB63"/>
                    </a:solidFill>
                    <a:tailEnd type="oval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FC9C7B6B-CC2E-F208-CC59-20C7C6BA8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80293" y="4369606"/>
                <a:ext cx="276174" cy="28162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9C8BBBED-A482-1F11-FBDB-75DA5A6E0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471064" y="5728613"/>
                <a:ext cx="276174" cy="281622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ACAFBCA1-25DC-C27A-0308-367CD3761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603514" y="4349824"/>
                <a:ext cx="348692" cy="357072"/>
              </a:xfrm>
              <a:prstGeom prst="rect">
                <a:avLst/>
              </a:prstGeom>
            </p:spPr>
          </p:pic>
          <p:pic>
            <p:nvPicPr>
              <p:cNvPr id="114" name="Graphic 113" descr="Harvey Balls 25% with solid fill">
                <a:extLst>
                  <a:ext uri="{FF2B5EF4-FFF2-40B4-BE49-F238E27FC236}">
                    <a16:creationId xmlns:a16="http://schemas.microsoft.com/office/drawing/2014/main" id="{33A8D21F-2073-8E01-00AA-C0C7ADFB8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821205" y="5724229"/>
                <a:ext cx="320564" cy="330924"/>
              </a:xfrm>
              <a:prstGeom prst="rect">
                <a:avLst/>
              </a:prstGeom>
            </p:spPr>
          </p:pic>
          <p:pic>
            <p:nvPicPr>
              <p:cNvPr id="115" name="Graphic 114" descr="Flip calendar outline">
                <a:extLst>
                  <a:ext uri="{FF2B5EF4-FFF2-40B4-BE49-F238E27FC236}">
                    <a16:creationId xmlns:a16="http://schemas.microsoft.com/office/drawing/2014/main" id="{96E48D1C-DE87-689F-9D44-4BFE51085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004978" y="4325956"/>
                <a:ext cx="364828" cy="364828"/>
              </a:xfrm>
              <a:prstGeom prst="rect">
                <a:avLst/>
              </a:prstGeom>
            </p:spPr>
          </p:pic>
        </p:grpSp>
      </p:grpSp>
      <p:sp>
        <p:nvSpPr>
          <p:cNvPr id="129" name="object 13">
            <a:extLst>
              <a:ext uri="{FF2B5EF4-FFF2-40B4-BE49-F238E27FC236}">
                <a16:creationId xmlns:a16="http://schemas.microsoft.com/office/drawing/2014/main" id="{406ECC6A-91F0-CD69-51A3-478073D2F0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659" y="107006"/>
            <a:ext cx="1166971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1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Neurent Medical – Journey</a:t>
            </a:r>
            <a:endParaRPr sz="4000" b="1" spc="-10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4AA89449-94B1-DF3F-F280-2B72CF6920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6713"/>
            <a:ext cx="12192000" cy="2291288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8385A83F-4E08-FDB2-7C4B-F97BE9730289}"/>
              </a:ext>
            </a:extLst>
          </p:cNvPr>
          <p:cNvSpPr txBox="1"/>
          <p:nvPr/>
        </p:nvSpPr>
        <p:spPr>
          <a:xfrm>
            <a:off x="-105974" y="4934522"/>
            <a:ext cx="12291640" cy="176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340" marR="174625" indent="-228600">
              <a:lnSpc>
                <a:spcPct val="200000"/>
              </a:lnSpc>
              <a:spcBef>
                <a:spcPts val="190"/>
              </a:spcBef>
              <a:buClr>
                <a:schemeClr val="bg1"/>
              </a:buClr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Founded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meticulously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assessing</a:t>
            </a:r>
            <a:r>
              <a:rPr lang="en-US" sz="1200" b="1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over</a:t>
            </a:r>
            <a:r>
              <a:rPr lang="en-US" sz="1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200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chemeClr val="bg1"/>
                </a:solidFill>
                <a:latin typeface="Arial"/>
                <a:cs typeface="Arial"/>
              </a:rPr>
              <a:t>unmet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needs</a:t>
            </a:r>
            <a:r>
              <a:rPr lang="en-US" sz="1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25" dirty="0">
                <a:solidFill>
                  <a:schemeClr val="bg1"/>
                </a:solidFill>
                <a:latin typeface="Arial"/>
                <a:cs typeface="Arial"/>
              </a:rPr>
              <a:t>ENT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4340" marR="488315" indent="-228600">
              <a:lnSpc>
                <a:spcPct val="200000"/>
              </a:lnSpc>
              <a:spcBef>
                <a:spcPts val="675"/>
              </a:spcBef>
              <a:buClr>
                <a:schemeClr val="bg1"/>
              </a:buClr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Built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deep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ENT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knowledge drawn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US" sz="1200" b="1" spc="-20" dirty="0">
                <a:solidFill>
                  <a:schemeClr val="bg1"/>
                </a:solidFill>
                <a:latin typeface="Arial"/>
                <a:cs typeface="Arial"/>
              </a:rPr>
              <a:t>nine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successful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chemeClr val="bg1"/>
                </a:solidFill>
                <a:latin typeface="Arial"/>
                <a:cs typeface="Arial"/>
              </a:rPr>
              <a:t>companies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4340" indent="-229235">
              <a:lnSpc>
                <a:spcPct val="200000"/>
              </a:lnSpc>
              <a:spcBef>
                <a:spcPts val="585"/>
              </a:spcBef>
              <a:buClr>
                <a:schemeClr val="bg1"/>
              </a:buClr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Fueled</a:t>
            </a:r>
            <a:r>
              <a:rPr lang="en-US" sz="1200" b="1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by the largest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VC</a:t>
            </a:r>
            <a:r>
              <a:rPr lang="en-US" sz="1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firms in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Europe and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chemeClr val="bg1"/>
                </a:solidFill>
                <a:latin typeface="Arial"/>
                <a:cs typeface="Arial"/>
              </a:rPr>
              <a:t>Ireland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4340" marR="537845" indent="-228600">
              <a:lnSpc>
                <a:spcPct val="200000"/>
              </a:lnSpc>
              <a:spcBef>
                <a:spcPts val="740"/>
              </a:spcBef>
              <a:buClr>
                <a:schemeClr val="bg1"/>
              </a:buClr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Guided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by Board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who</a:t>
            </a:r>
            <a:r>
              <a:rPr lang="en-US" sz="12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have built</a:t>
            </a:r>
            <a:r>
              <a:rPr lang="en-US" sz="1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25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scaled</a:t>
            </a:r>
            <a:r>
              <a:rPr lang="en-US" sz="1200" b="1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several</a:t>
            </a:r>
            <a:r>
              <a:rPr lang="en-US" sz="1200" b="1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world</a:t>
            </a:r>
            <a:r>
              <a:rPr lang="en-US" sz="1200" b="1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class</a:t>
            </a:r>
            <a:r>
              <a:rPr lang="en-US" sz="1200" b="1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MedTech</a:t>
            </a:r>
            <a:r>
              <a:rPr lang="en-US" sz="1200" b="1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chemeClr val="bg1"/>
                </a:solidFill>
                <a:latin typeface="Arial"/>
                <a:cs typeface="Arial"/>
              </a:rPr>
              <a:t>companies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B18A19-954B-9C69-DF25-C49581B02B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0" y="6492155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2611F8-D843-7C48-2C2E-D65351BC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0027"/>
            <a:ext cx="12192000" cy="24679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3683F0-1356-C3E2-181E-011B20574832}"/>
              </a:ext>
            </a:extLst>
          </p:cNvPr>
          <p:cNvGrpSpPr/>
          <p:nvPr/>
        </p:nvGrpSpPr>
        <p:grpSpPr>
          <a:xfrm>
            <a:off x="405374" y="2635105"/>
            <a:ext cx="11381251" cy="3284317"/>
            <a:chOff x="470089" y="2641382"/>
            <a:chExt cx="11381251" cy="32843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160449A-20BF-FA16-46C4-F6DDD46A4D12}"/>
                </a:ext>
              </a:extLst>
            </p:cNvPr>
            <p:cNvGrpSpPr/>
            <p:nvPr/>
          </p:nvGrpSpPr>
          <p:grpSpPr>
            <a:xfrm>
              <a:off x="470089" y="2670381"/>
              <a:ext cx="3398301" cy="3255318"/>
              <a:chOff x="242080" y="2398035"/>
              <a:chExt cx="3398301" cy="325531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3216841-C914-E43A-42A7-07EBE3446EDA}"/>
                  </a:ext>
                </a:extLst>
              </p:cNvPr>
              <p:cNvGrpSpPr/>
              <p:nvPr/>
            </p:nvGrpSpPr>
            <p:grpSpPr>
              <a:xfrm>
                <a:off x="242080" y="2546584"/>
                <a:ext cx="3398301" cy="3106769"/>
                <a:chOff x="8213901" y="2262394"/>
                <a:chExt cx="1336963" cy="1216681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00C5C8D-69C2-DFF0-4A5C-C05D5F400EBA}"/>
                    </a:ext>
                  </a:extLst>
                </p:cNvPr>
                <p:cNvSpPr/>
                <p:nvPr/>
              </p:nvSpPr>
              <p:spPr>
                <a:xfrm>
                  <a:off x="9024024" y="2928390"/>
                  <a:ext cx="526840" cy="550685"/>
                </a:xfrm>
                <a:prstGeom prst="ellipse">
                  <a:avLst/>
                </a:prstGeom>
                <a:solidFill>
                  <a:srgbClr val="05868E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3B6E7DC-AB8C-AAE8-7EE8-AC9F4CA29DEB}"/>
                    </a:ext>
                  </a:extLst>
                </p:cNvPr>
                <p:cNvSpPr/>
                <p:nvPr/>
              </p:nvSpPr>
              <p:spPr>
                <a:xfrm>
                  <a:off x="8213901" y="2262394"/>
                  <a:ext cx="665998" cy="665996"/>
                </a:xfrm>
                <a:prstGeom prst="ellipse">
                  <a:avLst/>
                </a:prstGeom>
                <a:solidFill>
                  <a:srgbClr val="FFA400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9FE2AAA-A6A8-89B2-75B0-64143BC5C2E3}"/>
                    </a:ext>
                  </a:extLst>
                </p:cNvPr>
                <p:cNvSpPr/>
                <p:nvPr/>
              </p:nvSpPr>
              <p:spPr>
                <a:xfrm>
                  <a:off x="8379906" y="2280469"/>
                  <a:ext cx="1101864" cy="1101863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rgbClr val="1331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6" name="object 8">
                <a:extLst>
                  <a:ext uri="{FF2B5EF4-FFF2-40B4-BE49-F238E27FC236}">
                    <a16:creationId xmlns:a16="http://schemas.microsoft.com/office/drawing/2014/main" id="{251317B2-8079-1BB1-4322-ACE17F6399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06668" y="2398035"/>
                <a:ext cx="3115453" cy="3202989"/>
              </a:xfrm>
              <a:prstGeom prst="ellipse">
                <a:avLst/>
              </a:prstGeom>
              <a:ln w="63500" cap="rnd">
                <a:solidFill>
                  <a:srgbClr val="133156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78A41C1-F408-4F63-535F-4340C0A290B7}"/>
                </a:ext>
              </a:extLst>
            </p:cNvPr>
            <p:cNvGrpSpPr/>
            <p:nvPr/>
          </p:nvGrpSpPr>
          <p:grpSpPr>
            <a:xfrm>
              <a:off x="8431980" y="2641382"/>
              <a:ext cx="3419360" cy="3255320"/>
              <a:chOff x="8371583" y="2398033"/>
              <a:chExt cx="3419360" cy="325532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0EF0489-8872-6684-BE80-FC870B119EA9}"/>
                  </a:ext>
                </a:extLst>
              </p:cNvPr>
              <p:cNvGrpSpPr/>
              <p:nvPr/>
            </p:nvGrpSpPr>
            <p:grpSpPr>
              <a:xfrm>
                <a:off x="8371583" y="2546584"/>
                <a:ext cx="3398301" cy="3106769"/>
                <a:chOff x="8213901" y="2262394"/>
                <a:chExt cx="1336963" cy="1216681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914AC58F-3DE9-7CCB-1BE7-A7B4897D3143}"/>
                    </a:ext>
                  </a:extLst>
                </p:cNvPr>
                <p:cNvSpPr/>
                <p:nvPr/>
              </p:nvSpPr>
              <p:spPr>
                <a:xfrm>
                  <a:off x="9024024" y="2928390"/>
                  <a:ext cx="526840" cy="550685"/>
                </a:xfrm>
                <a:prstGeom prst="ellipse">
                  <a:avLst/>
                </a:prstGeom>
                <a:solidFill>
                  <a:srgbClr val="05868E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89EF98C0-5243-BEA6-B440-EB0B9F96AC34}"/>
                    </a:ext>
                  </a:extLst>
                </p:cNvPr>
                <p:cNvSpPr/>
                <p:nvPr/>
              </p:nvSpPr>
              <p:spPr>
                <a:xfrm>
                  <a:off x="8213901" y="2262394"/>
                  <a:ext cx="665998" cy="665996"/>
                </a:xfrm>
                <a:prstGeom prst="ellipse">
                  <a:avLst/>
                </a:prstGeom>
                <a:solidFill>
                  <a:srgbClr val="FFA400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2975388-861B-E6EB-462D-FE7D55BBEB1C}"/>
                    </a:ext>
                  </a:extLst>
                </p:cNvPr>
                <p:cNvSpPr/>
                <p:nvPr/>
              </p:nvSpPr>
              <p:spPr>
                <a:xfrm>
                  <a:off x="8379906" y="2280469"/>
                  <a:ext cx="1101864" cy="1101863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rgbClr val="1331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B673620-8EB3-6A91-0A7D-7459C80AF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2" t="-2853" r="3319" b="13713"/>
              <a:stretch/>
            </p:blipFill>
            <p:spPr>
              <a:xfrm>
                <a:off x="8596852" y="2398033"/>
                <a:ext cx="3194091" cy="3202989"/>
              </a:xfrm>
              <a:prstGeom prst="ellipse">
                <a:avLst/>
              </a:prstGeom>
              <a:ln w="63500" cap="rnd">
                <a:solidFill>
                  <a:srgbClr val="133156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89A5F83-9429-7A0E-6683-647F8A0073B2}"/>
                </a:ext>
              </a:extLst>
            </p:cNvPr>
            <p:cNvGrpSpPr/>
            <p:nvPr/>
          </p:nvGrpSpPr>
          <p:grpSpPr>
            <a:xfrm>
              <a:off x="4326976" y="2651987"/>
              <a:ext cx="3398301" cy="3255319"/>
              <a:chOff x="4173303" y="2398034"/>
              <a:chExt cx="3398301" cy="325531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73F16E-6386-B977-8484-C19AF1C91B39}"/>
                  </a:ext>
                </a:extLst>
              </p:cNvPr>
              <p:cNvGrpSpPr/>
              <p:nvPr/>
            </p:nvGrpSpPr>
            <p:grpSpPr>
              <a:xfrm>
                <a:off x="4173303" y="2546584"/>
                <a:ext cx="3398301" cy="3106769"/>
                <a:chOff x="8213901" y="2262394"/>
                <a:chExt cx="1336963" cy="1216681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7175D62-B8FB-AA1B-98DA-9F256785C043}"/>
                    </a:ext>
                  </a:extLst>
                </p:cNvPr>
                <p:cNvSpPr/>
                <p:nvPr/>
              </p:nvSpPr>
              <p:spPr>
                <a:xfrm>
                  <a:off x="9024024" y="2928390"/>
                  <a:ext cx="526840" cy="550685"/>
                </a:xfrm>
                <a:prstGeom prst="ellipse">
                  <a:avLst/>
                </a:prstGeom>
                <a:solidFill>
                  <a:srgbClr val="05868E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2D4A989-758A-357A-B675-200A0B7A15F8}"/>
                    </a:ext>
                  </a:extLst>
                </p:cNvPr>
                <p:cNvSpPr/>
                <p:nvPr/>
              </p:nvSpPr>
              <p:spPr>
                <a:xfrm>
                  <a:off x="8213901" y="2262394"/>
                  <a:ext cx="665998" cy="665996"/>
                </a:xfrm>
                <a:prstGeom prst="ellipse">
                  <a:avLst/>
                </a:prstGeom>
                <a:solidFill>
                  <a:srgbClr val="FFA400">
                    <a:alpha val="62000"/>
                  </a:srgb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08D0D45-7CE2-EE35-BDA0-FB09698AB9CD}"/>
                    </a:ext>
                  </a:extLst>
                </p:cNvPr>
                <p:cNvSpPr/>
                <p:nvPr/>
              </p:nvSpPr>
              <p:spPr>
                <a:xfrm>
                  <a:off x="8379906" y="2280469"/>
                  <a:ext cx="1101864" cy="1101863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rgbClr val="1331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5" name="object 7">
                <a:extLst>
                  <a:ext uri="{FF2B5EF4-FFF2-40B4-BE49-F238E27FC236}">
                    <a16:creationId xmlns:a16="http://schemas.microsoft.com/office/drawing/2014/main" id="{4C1134B8-4238-4364-F906-7D0A0857325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39125" y="2398034"/>
                <a:ext cx="3115454" cy="3202989"/>
              </a:xfrm>
              <a:prstGeom prst="ellipse">
                <a:avLst/>
              </a:prstGeom>
              <a:ln w="63500" cap="rnd">
                <a:solidFill>
                  <a:srgbClr val="133156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35" name="object 13">
            <a:extLst>
              <a:ext uri="{FF2B5EF4-FFF2-40B4-BE49-F238E27FC236}">
                <a16:creationId xmlns:a16="http://schemas.microsoft.com/office/drawing/2014/main" id="{8A9E52F7-7116-B55B-6CF3-BD2027060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2851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1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Rhinitis</a:t>
            </a:r>
            <a:endParaRPr sz="4000" b="1" spc="-10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2FA1A054-389C-5D79-990D-9791A91AC705}"/>
              </a:ext>
            </a:extLst>
          </p:cNvPr>
          <p:cNvSpPr txBox="1"/>
          <p:nvPr/>
        </p:nvSpPr>
        <p:spPr>
          <a:xfrm>
            <a:off x="23844" y="6480926"/>
            <a:ext cx="9128037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985" indent="-121920">
              <a:lnSpc>
                <a:spcPts val="865"/>
              </a:lnSpc>
              <a:spcBef>
                <a:spcPts val="100"/>
              </a:spcBef>
              <a:buAutoNum type="arabicPeriod"/>
              <a:tabLst>
                <a:tab pos="134620" algn="l"/>
              </a:tabLst>
            </a:pP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Wallace</a:t>
            </a:r>
            <a:r>
              <a:rPr sz="600" spc="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DV,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Dykewicz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MS,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Bernstein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DI,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et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al.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diagnosis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management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rhinitis: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an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updated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practice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parameter.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J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Allergy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Clin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Immunol.</a:t>
            </a:r>
            <a:r>
              <a:rPr sz="600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2008;122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(2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Suppl):</a:t>
            </a:r>
            <a:r>
              <a:rPr sz="6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S1-</a:t>
            </a:r>
            <a:r>
              <a:rPr sz="600" spc="-25" dirty="0">
                <a:solidFill>
                  <a:schemeClr val="bg1"/>
                </a:solidFill>
                <a:latin typeface="Arial"/>
                <a:cs typeface="Arial"/>
              </a:rPr>
              <a:t>84.</a:t>
            </a:r>
            <a:endParaRPr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5095" indent="-113030">
              <a:lnSpc>
                <a:spcPts val="865"/>
              </a:lnSpc>
              <a:buAutoNum type="arabicPeriod"/>
              <a:tabLst>
                <a:tab pos="125730" algn="l"/>
              </a:tabLst>
            </a:pP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Satish</a:t>
            </a:r>
            <a:r>
              <a:rPr sz="6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Govindaraj, MD,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et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al.:</a:t>
            </a:r>
            <a:r>
              <a:rPr sz="6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Mount Sinai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- Position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Paper, p.</a:t>
            </a:r>
            <a:r>
              <a:rPr sz="6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4,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Feb. </a:t>
            </a:r>
            <a:r>
              <a:rPr sz="600" spc="-20" dirty="0">
                <a:solidFill>
                  <a:schemeClr val="bg1"/>
                </a:solidFill>
                <a:latin typeface="Arial"/>
                <a:cs typeface="Arial"/>
              </a:rPr>
              <a:t>2017</a:t>
            </a:r>
            <a:endParaRPr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5095" indent="-113030">
              <a:lnSpc>
                <a:spcPct val="100000"/>
              </a:lnSpc>
              <a:spcBef>
                <a:spcPts val="90"/>
              </a:spcBef>
              <a:buAutoNum type="arabicPeriod"/>
              <a:tabLst>
                <a:tab pos="125730" algn="l"/>
              </a:tabLst>
            </a:pP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Tae Young Jang, MD: </a:t>
            </a:r>
            <a:r>
              <a:rPr sz="600" spc="-10" dirty="0">
                <a:solidFill>
                  <a:schemeClr val="bg1"/>
                </a:solidFill>
                <a:latin typeface="Arial"/>
                <a:cs typeface="Arial"/>
              </a:rPr>
              <a:t>Long-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Term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Effectiveness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and Safety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of Endoscopic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Vidian</a:t>
            </a:r>
            <a:r>
              <a:rPr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Neurectomy for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the Treatment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of Intractable Rhinitis Vol</a:t>
            </a:r>
            <a:r>
              <a:rPr sz="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3. No 4, </a:t>
            </a:r>
            <a:r>
              <a:rPr sz="600" spc="-10" dirty="0">
                <a:solidFill>
                  <a:schemeClr val="bg1"/>
                </a:solidFill>
                <a:latin typeface="Arial"/>
                <a:cs typeface="Arial"/>
              </a:rPr>
              <a:t>212-</a:t>
            </a:r>
            <a:r>
              <a:rPr sz="600" dirty="0">
                <a:solidFill>
                  <a:schemeClr val="bg1"/>
                </a:solidFill>
                <a:latin typeface="Arial"/>
                <a:cs typeface="Arial"/>
              </a:rPr>
              <a:t>216 Dec.</a:t>
            </a:r>
            <a:r>
              <a:rPr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chemeClr val="bg1"/>
                </a:solidFill>
                <a:latin typeface="Arial"/>
                <a:cs typeface="Arial"/>
              </a:rPr>
              <a:t>2010</a:t>
            </a:r>
            <a:endParaRPr sz="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CEBF63FA-0D4B-32BC-5815-9F2C32CB9301}"/>
              </a:ext>
            </a:extLst>
          </p:cNvPr>
          <p:cNvSpPr txBox="1"/>
          <p:nvPr/>
        </p:nvSpPr>
        <p:spPr>
          <a:xfrm>
            <a:off x="669962" y="1285948"/>
            <a:ext cx="3115452" cy="114518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8100" marR="30480" algn="ctr">
              <a:lnSpc>
                <a:spcPct val="90000"/>
              </a:lnSpc>
              <a:spcBef>
                <a:spcPts val="290"/>
              </a:spcBef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Chronic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rhinitis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2060"/>
                </a:solidFill>
                <a:latin typeface="Arial"/>
                <a:cs typeface="Arial"/>
              </a:rPr>
              <a:t>is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inflammation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nasal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mucosa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causing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symptoms such </a:t>
            </a:r>
            <a:r>
              <a:rPr sz="1600" spc="-25" dirty="0">
                <a:solidFill>
                  <a:srgbClr val="002060"/>
                </a:solidFill>
                <a:latin typeface="Arial"/>
                <a:cs typeface="Arial"/>
              </a:rPr>
              <a:t>as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congestion,</a:t>
            </a:r>
            <a:r>
              <a:rPr sz="16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runny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nose,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sneezing</a:t>
            </a:r>
            <a:r>
              <a:rPr sz="160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postnasal drip.</a:t>
            </a:r>
            <a:r>
              <a:rPr sz="1600" spc="-2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50" spc="-75" baseline="30303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endParaRPr sz="1650" baseline="30303" dirty="0">
              <a:latin typeface="Arial"/>
              <a:cs typeface="Arial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1CDD5B68-78E3-D5A6-37C1-554129ABC317}"/>
              </a:ext>
            </a:extLst>
          </p:cNvPr>
          <p:cNvSpPr txBox="1"/>
          <p:nvPr/>
        </p:nvSpPr>
        <p:spPr>
          <a:xfrm>
            <a:off x="4230203" y="916385"/>
            <a:ext cx="3708746" cy="15690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 marR="30480" indent="-635" algn="ctr">
              <a:lnSpc>
                <a:spcPct val="88100"/>
              </a:lnSpc>
              <a:spcBef>
                <a:spcPts val="325"/>
              </a:spcBef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Inflammation</a:t>
            </a:r>
            <a:r>
              <a:rPr sz="160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 the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nasal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mucosa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002060"/>
                </a:solidFill>
                <a:latin typeface="Arial"/>
                <a:cs typeface="Arial"/>
              </a:rPr>
              <a:t>is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driven</a:t>
            </a:r>
            <a:r>
              <a:rPr sz="160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by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branches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parasympathetic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nerves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within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nasal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lateral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wall.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ts val="1645"/>
              </a:lnSpc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chronic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rhinitis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patients,</a:t>
            </a:r>
            <a:endParaRPr sz="1600" dirty="0">
              <a:latin typeface="Arial"/>
              <a:cs typeface="Arial"/>
            </a:endParaRPr>
          </a:p>
          <a:p>
            <a:pPr marL="191770" marR="184150" indent="-635" algn="ctr">
              <a:lnSpc>
                <a:spcPct val="87100"/>
              </a:lnSpc>
              <a:spcBef>
                <a:spcPts val="190"/>
              </a:spcBef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parasympathetic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nerves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become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hyperactive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leading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inflammation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increased</a:t>
            </a:r>
            <a:r>
              <a:rPr sz="16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mucus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production.</a:t>
            </a:r>
            <a:r>
              <a:rPr sz="1650" spc="-15" baseline="30303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endParaRPr sz="1650" baseline="30303" dirty="0">
              <a:latin typeface="Arial"/>
              <a:cs typeface="Arial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8A433D9B-14E0-E3E9-E3E1-608B3DAD821D}"/>
              </a:ext>
            </a:extLst>
          </p:cNvPr>
          <p:cNvSpPr txBox="1"/>
          <p:nvPr/>
        </p:nvSpPr>
        <p:spPr>
          <a:xfrm>
            <a:off x="8593210" y="1318705"/>
            <a:ext cx="3193415" cy="114744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00" marR="30480" algn="ctr">
              <a:lnSpc>
                <a:spcPts val="1730"/>
              </a:lnSpc>
              <a:spcBef>
                <a:spcPts val="315"/>
              </a:spcBef>
            </a:pP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Disruption</a:t>
            </a:r>
            <a:r>
              <a:rPr sz="1600" spc="-1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of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parasympathetic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nerves</a:t>
            </a:r>
            <a:r>
              <a:rPr sz="1600" spc="-2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to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lateral</a:t>
            </a:r>
            <a:r>
              <a:rPr sz="1600" spc="-1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nasal</a:t>
            </a:r>
            <a:r>
              <a:rPr sz="1600" spc="-1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wall</a:t>
            </a:r>
            <a:r>
              <a:rPr sz="1600" spc="-1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3057"/>
                </a:solidFill>
                <a:latin typeface="Arial"/>
                <a:cs typeface="Arial"/>
              </a:rPr>
              <a:t>has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been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proven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to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reduce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3057"/>
                </a:solidFill>
                <a:latin typeface="Arial"/>
                <a:cs typeface="Arial"/>
              </a:rPr>
              <a:t>both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congestion</a:t>
            </a:r>
            <a:r>
              <a:rPr sz="1600" spc="-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rhinorrhea </a:t>
            </a:r>
            <a:r>
              <a:rPr sz="1600" spc="-25" dirty="0">
                <a:solidFill>
                  <a:srgbClr val="003057"/>
                </a:solidFill>
                <a:latin typeface="Arial"/>
                <a:cs typeface="Arial"/>
              </a:rPr>
              <a:t>in </a:t>
            </a:r>
            <a:r>
              <a:rPr sz="1600" dirty="0">
                <a:solidFill>
                  <a:srgbClr val="003057"/>
                </a:solidFill>
                <a:latin typeface="Arial"/>
                <a:cs typeface="Arial"/>
              </a:rPr>
              <a:t>rhinitis </a:t>
            </a:r>
            <a:r>
              <a:rPr sz="1600" spc="-10" dirty="0">
                <a:solidFill>
                  <a:srgbClr val="003057"/>
                </a:solidFill>
                <a:latin typeface="Arial"/>
                <a:cs typeface="Arial"/>
              </a:rPr>
              <a:t>patients.</a:t>
            </a:r>
            <a:r>
              <a:rPr sz="1650" spc="-15" baseline="25252" dirty="0">
                <a:solidFill>
                  <a:srgbClr val="003057"/>
                </a:solidFill>
                <a:latin typeface="Arial"/>
                <a:cs typeface="Arial"/>
              </a:rPr>
              <a:t>3</a:t>
            </a:r>
            <a:endParaRPr sz="1650" baseline="25252" dirty="0">
              <a:latin typeface="Arial"/>
              <a:cs typeface="Arial"/>
            </a:endParaRP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8429B2-4C2B-FD54-B307-8301E580B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0" y="6492155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0A7C939-9624-7AE4-2F33-B75089B0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06286" y="2362762"/>
            <a:ext cx="8085714" cy="44952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0B4C91-2D2B-B261-2958-E8A53D297CED}"/>
              </a:ext>
            </a:extLst>
          </p:cNvPr>
          <p:cNvGrpSpPr/>
          <p:nvPr/>
        </p:nvGrpSpPr>
        <p:grpSpPr>
          <a:xfrm>
            <a:off x="1451181" y="1169078"/>
            <a:ext cx="8611555" cy="5540028"/>
            <a:chOff x="738361" y="1336255"/>
            <a:chExt cx="8350047" cy="5210681"/>
          </a:xfrm>
        </p:grpSpPr>
        <p:grpSp>
          <p:nvGrpSpPr>
            <p:cNvPr id="4" name="object 2">
              <a:extLst>
                <a:ext uri="{FF2B5EF4-FFF2-40B4-BE49-F238E27FC236}">
                  <a16:creationId xmlns:a16="http://schemas.microsoft.com/office/drawing/2014/main" id="{572F3C00-1640-3622-8866-BCC91B0DD409}"/>
                </a:ext>
              </a:extLst>
            </p:cNvPr>
            <p:cNvGrpSpPr/>
            <p:nvPr/>
          </p:nvGrpSpPr>
          <p:grpSpPr>
            <a:xfrm>
              <a:off x="738361" y="1336255"/>
              <a:ext cx="8350047" cy="5210681"/>
              <a:chOff x="738361" y="1336255"/>
              <a:chExt cx="8350047" cy="5210681"/>
            </a:xfrm>
          </p:grpSpPr>
          <p:pic>
            <p:nvPicPr>
              <p:cNvPr id="6" name="object 4">
                <a:extLst>
                  <a:ext uri="{FF2B5EF4-FFF2-40B4-BE49-F238E27FC236}">
                    <a16:creationId xmlns:a16="http://schemas.microsoft.com/office/drawing/2014/main" id="{14620EED-E49D-0A8D-487C-762F7724F98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1099" y="1336255"/>
                <a:ext cx="3154222" cy="4160556"/>
              </a:xfrm>
              <a:prstGeom prst="rect">
                <a:avLst/>
              </a:prstGeom>
            </p:spPr>
          </p:pic>
          <p:pic>
            <p:nvPicPr>
              <p:cNvPr id="7" name="object 5">
                <a:extLst>
                  <a:ext uri="{FF2B5EF4-FFF2-40B4-BE49-F238E27FC236}">
                    <a16:creationId xmlns:a16="http://schemas.microsoft.com/office/drawing/2014/main" id="{18AD2812-1AE6-4031-92FA-2C5FF46F9D6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47714" y="2598826"/>
                <a:ext cx="3037306" cy="3945115"/>
              </a:xfrm>
              <a:prstGeom prst="rect">
                <a:avLst/>
              </a:prstGeom>
            </p:spPr>
          </p:pic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C1703113-D033-F562-8AFF-6FD1B9D33FAD}"/>
                  </a:ext>
                </a:extLst>
              </p:cNvPr>
              <p:cNvSpPr/>
              <p:nvPr/>
            </p:nvSpPr>
            <p:spPr>
              <a:xfrm>
                <a:off x="6042948" y="2594061"/>
                <a:ext cx="3045460" cy="3952875"/>
              </a:xfrm>
              <a:custGeom>
                <a:avLst/>
                <a:gdLst/>
                <a:ahLst/>
                <a:cxnLst/>
                <a:rect l="l" t="t" r="r" b="b"/>
                <a:pathLst>
                  <a:path w="3045459" h="3952875">
                    <a:moveTo>
                      <a:pt x="0" y="0"/>
                    </a:moveTo>
                    <a:lnTo>
                      <a:pt x="3045284" y="0"/>
                    </a:lnTo>
                    <a:lnTo>
                      <a:pt x="3045284" y="3952633"/>
                    </a:lnTo>
                    <a:lnTo>
                      <a:pt x="0" y="3952633"/>
                    </a:lnTo>
                    <a:lnTo>
                      <a:pt x="0" y="0"/>
                    </a:lnTo>
                    <a:close/>
                  </a:path>
                </a:pathLst>
              </a:custGeom>
              <a:ln w="9520">
                <a:solidFill>
                  <a:srgbClr val="13315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E81CFACB-0FF7-E2B8-885E-A922406E5B41}"/>
                  </a:ext>
                </a:extLst>
              </p:cNvPr>
              <p:cNvSpPr/>
              <p:nvPr/>
            </p:nvSpPr>
            <p:spPr>
              <a:xfrm>
                <a:off x="738361" y="1580725"/>
                <a:ext cx="4129404" cy="2036445"/>
              </a:xfrm>
              <a:custGeom>
                <a:avLst/>
                <a:gdLst/>
                <a:ahLst/>
                <a:cxnLst/>
                <a:rect l="l" t="t" r="r" b="b"/>
                <a:pathLst>
                  <a:path w="4129404" h="2036445">
                    <a:moveTo>
                      <a:pt x="4128935" y="0"/>
                    </a:moveTo>
                    <a:lnTo>
                      <a:pt x="0" y="0"/>
                    </a:lnTo>
                    <a:lnTo>
                      <a:pt x="0" y="2036191"/>
                    </a:lnTo>
                    <a:lnTo>
                      <a:pt x="4128935" y="2036191"/>
                    </a:lnTo>
                    <a:lnTo>
                      <a:pt x="4128935" y="0"/>
                    </a:lnTo>
                    <a:close/>
                  </a:path>
                </a:pathLst>
              </a:custGeom>
              <a:solidFill>
                <a:srgbClr val="05868E">
                  <a:alpha val="54000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819E5FC-1333-4FD0-62FD-EC839538DD14}"/>
                </a:ext>
              </a:extLst>
            </p:cNvPr>
            <p:cNvSpPr/>
            <p:nvPr/>
          </p:nvSpPr>
          <p:spPr>
            <a:xfrm>
              <a:off x="1390463" y="3920992"/>
              <a:ext cx="4129404" cy="2306320"/>
            </a:xfrm>
            <a:custGeom>
              <a:avLst/>
              <a:gdLst/>
              <a:ahLst/>
              <a:cxnLst/>
              <a:rect l="l" t="t" r="r" b="b"/>
              <a:pathLst>
                <a:path w="4129404" h="2306320">
                  <a:moveTo>
                    <a:pt x="4128935" y="0"/>
                  </a:moveTo>
                  <a:lnTo>
                    <a:pt x="0" y="0"/>
                  </a:lnTo>
                  <a:lnTo>
                    <a:pt x="0" y="2306193"/>
                  </a:lnTo>
                  <a:lnTo>
                    <a:pt x="4128935" y="2306193"/>
                  </a:lnTo>
                  <a:lnTo>
                    <a:pt x="4128935" y="0"/>
                  </a:lnTo>
                  <a:close/>
                </a:path>
              </a:pathLst>
            </a:custGeom>
            <a:solidFill>
              <a:srgbClr val="29868E">
                <a:alpha val="64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955448-2698-21E5-7B7F-A1108A34F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7446"/>
            <a:ext cx="12192000" cy="11064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80BA1F-14B0-33D5-FC5B-F854D749E682}"/>
              </a:ext>
            </a:extLst>
          </p:cNvPr>
          <p:cNvSpPr txBox="1"/>
          <p:nvPr/>
        </p:nvSpPr>
        <p:spPr>
          <a:xfrm>
            <a:off x="1459358" y="1640447"/>
            <a:ext cx="425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Ogi</a:t>
            </a:r>
            <a:r>
              <a:rPr lang="en-US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/Wormald (April 2022):</a:t>
            </a:r>
          </a:p>
          <a:p>
            <a:endParaRPr lang="en-US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Confirms existence of extensive network of PNN along the lateral wall of the choana, posterior to the sphenopalatine foramen (SPF).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F941C-9C25-5EE0-DD5F-3EDD29F4625A}"/>
              </a:ext>
            </a:extLst>
          </p:cNvPr>
          <p:cNvSpPr txBox="1"/>
          <p:nvPr/>
        </p:nvSpPr>
        <p:spPr>
          <a:xfrm>
            <a:off x="2120212" y="3989071"/>
            <a:ext cx="4258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Fan/Takashima (July 2022):</a:t>
            </a:r>
          </a:p>
          <a:p>
            <a:endParaRPr lang="en-US" b="1" dirty="0">
              <a:solidFill>
                <a:srgbClr val="13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67.7% of patients treated in-office for chronic rhinitis using </a:t>
            </a:r>
            <a:r>
              <a:rPr lang="en-US" dirty="0" err="1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RF had posterior lateral attachment of the middle turbinate at a location anterior to the SPF, including 90.9% of non-responders.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A745B-83F8-55E0-380A-0990D9B4AFC1}"/>
              </a:ext>
            </a:extLst>
          </p:cNvPr>
          <p:cNvSpPr txBox="1"/>
          <p:nvPr/>
        </p:nvSpPr>
        <p:spPr>
          <a:xfrm>
            <a:off x="1571806" y="63091"/>
            <a:ext cx="9048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Posterior Nasal Nerve Research</a:t>
            </a:r>
            <a:endParaRPr lang="en-US" sz="4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281A553-A70D-87D1-024F-53AA2552F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6411406"/>
            <a:ext cx="1953491" cy="3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41136B1-9CB9-A1D0-E081-A1A6A01C9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85714" cy="449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2AD7E-DF57-74B9-25FE-E663C1350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6267"/>
            <a:ext cx="12192000" cy="2861733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CDAFAE07-EAF7-F114-09AF-E9A4428528F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4143" y="1215809"/>
            <a:ext cx="4497063" cy="3979185"/>
          </a:xfrm>
          <a:prstGeom prst="rect">
            <a:avLst/>
          </a:prstGeom>
          <a:ln w="57150">
            <a:solidFill>
              <a:srgbClr val="49C5B1"/>
            </a:solidFill>
          </a:ln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6603DC91-4B15-72A1-A932-38CE8E8D711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0794" y="1215809"/>
            <a:ext cx="4823539" cy="3979185"/>
          </a:xfrm>
          <a:prstGeom prst="rect">
            <a:avLst/>
          </a:prstGeom>
          <a:ln w="57150">
            <a:solidFill>
              <a:srgbClr val="49C5B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82DDB-03FA-1E85-0284-4FE32E887164}"/>
              </a:ext>
            </a:extLst>
          </p:cNvPr>
          <p:cNvSpPr txBox="1"/>
          <p:nvPr/>
        </p:nvSpPr>
        <p:spPr>
          <a:xfrm>
            <a:off x="2534556" y="74759"/>
            <a:ext cx="7120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0" dirty="0">
                <a:solidFill>
                  <a:srgbClr val="13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Posterior Nerves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18BF7-8216-7361-AA0C-89724CBAFF71}"/>
              </a:ext>
            </a:extLst>
          </p:cNvPr>
          <p:cNvSpPr txBox="1"/>
          <p:nvPr/>
        </p:nvSpPr>
        <p:spPr>
          <a:xfrm>
            <a:off x="118532" y="5457583"/>
            <a:ext cx="11954933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115570" indent="-635" algn="ctr">
              <a:lnSpc>
                <a:spcPts val="1700"/>
              </a:lnSpc>
              <a:spcBef>
                <a:spcPts val="405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Micro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Neurovascular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Research*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reveals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volume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 Micro-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foramina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locations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posterior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Sphenopalatine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Foramen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(SPF).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A38860-411F-A890-8813-86795C32B811}"/>
              </a:ext>
            </a:extLst>
          </p:cNvPr>
          <p:cNvSpPr txBox="1"/>
          <p:nvPr/>
        </p:nvSpPr>
        <p:spPr>
          <a:xfrm>
            <a:off x="-43130" y="6565745"/>
            <a:ext cx="6443924" cy="311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0"/>
              </a:spcBef>
            </a:pP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*</a:t>
            </a:r>
            <a:r>
              <a:rPr lang="en-US" sz="600" dirty="0" err="1">
                <a:solidFill>
                  <a:schemeClr val="bg1"/>
                </a:solidFill>
                <a:latin typeface="Arial"/>
                <a:cs typeface="Arial"/>
              </a:rPr>
              <a:t>Ogi</a:t>
            </a:r>
            <a:r>
              <a:rPr lang="en-US" sz="6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K,</a:t>
            </a:r>
            <a:r>
              <a:rPr lang="en-US" sz="6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Valentine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R,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Suzuki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M,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Fujieda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S,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Psaltis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AJ,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Wormald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spc="-10" dirty="0">
                <a:solidFill>
                  <a:schemeClr val="bg1"/>
                </a:solidFill>
                <a:latin typeface="Arial"/>
                <a:cs typeface="Arial"/>
              </a:rPr>
              <a:t>P-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J.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anatomy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foramina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efferent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nerve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fibers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from the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pterygopalatine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ganglion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lang="en-US" sz="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posterolateral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nasal</a:t>
            </a:r>
            <a:r>
              <a:rPr lang="en-US" sz="6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spc="-10" dirty="0">
                <a:solidFill>
                  <a:schemeClr val="bg1"/>
                </a:solidFill>
                <a:latin typeface="Arial"/>
                <a:cs typeface="Arial"/>
              </a:rPr>
              <a:t>wall.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Laryngoscope</a:t>
            </a:r>
            <a:r>
              <a:rPr lang="en-US" sz="6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Investigative</a:t>
            </a:r>
            <a:r>
              <a:rPr lang="en-US" sz="6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Otolaryngology.</a:t>
            </a:r>
            <a:r>
              <a:rPr lang="en-US" sz="6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2022;1-5.</a:t>
            </a:r>
            <a:r>
              <a:rPr lang="en-US" sz="600" spc="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Arial"/>
                <a:cs typeface="Arial"/>
              </a:rPr>
              <a:t>doi</a:t>
            </a:r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6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600" spc="-10" dirty="0">
                <a:solidFill>
                  <a:schemeClr val="bg1"/>
                </a:solidFill>
                <a:latin typeface="Arial"/>
                <a:cs typeface="Arial"/>
              </a:rPr>
              <a:t>10.1002/lio2.808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15FB57-7C55-20F1-364D-2A94B6E61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0" y="6492155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9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AEC7C95-6A10-B29B-5C08-81056B91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1330" y="0"/>
            <a:ext cx="8720670" cy="484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2AD7E-DF57-74B9-25FE-E663C1350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1"/>
            <a:ext cx="121920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82DDB-03FA-1E85-0284-4FE32E887164}"/>
              </a:ext>
            </a:extLst>
          </p:cNvPr>
          <p:cNvSpPr txBox="1"/>
          <p:nvPr/>
        </p:nvSpPr>
        <p:spPr>
          <a:xfrm>
            <a:off x="1849964" y="96222"/>
            <a:ext cx="8492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4000" b="1" spc="450" baseline="2469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n-US" sz="4000" b="1" spc="-45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1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18BF7-8216-7361-AA0C-89724CBAFF71}"/>
              </a:ext>
            </a:extLst>
          </p:cNvPr>
          <p:cNvSpPr txBox="1"/>
          <p:nvPr/>
        </p:nvSpPr>
        <p:spPr>
          <a:xfrm>
            <a:off x="118533" y="5912144"/>
            <a:ext cx="11954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NEUROMARK</a:t>
            </a:r>
            <a:r>
              <a:rPr lang="en-US"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pc="-25" dirty="0"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designed 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consistently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easy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wide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treatment coverage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posterior</a:t>
            </a:r>
            <a:r>
              <a:rPr lang="en-US"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regions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lateral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nasal</a:t>
            </a:r>
            <a:r>
              <a:rPr lang="en-US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wall.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C6D5F-719C-11E3-903E-6671FA46C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r="2810"/>
          <a:stretch/>
        </p:blipFill>
        <p:spPr>
          <a:xfrm>
            <a:off x="2806698" y="1160125"/>
            <a:ext cx="6578601" cy="4452494"/>
          </a:xfrm>
          <a:prstGeom prst="rect">
            <a:avLst/>
          </a:prstGeom>
          <a:ln w="57150">
            <a:solidFill>
              <a:srgbClr val="49C5B1"/>
            </a:solidFill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928306-CAFD-868B-DE4A-9F36E4241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0" y="6492155"/>
            <a:ext cx="1592925" cy="3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7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5D78FE-3CE4-1675-B0C7-C7BF8F5A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" y="0"/>
            <a:ext cx="9344678" cy="5195157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592139-B01E-D69F-1895-69F5C6241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844929" y="1662843"/>
            <a:ext cx="9344678" cy="51951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144410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4000" b="1" spc="-4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Handpiece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56E7F43-B025-CC4C-883B-5415B60D3167}"/>
              </a:ext>
            </a:extLst>
          </p:cNvPr>
          <p:cNvGrpSpPr/>
          <p:nvPr/>
        </p:nvGrpSpPr>
        <p:grpSpPr>
          <a:xfrm>
            <a:off x="463234" y="685637"/>
            <a:ext cx="11265532" cy="5814031"/>
            <a:chOff x="638601" y="1018701"/>
            <a:chExt cx="10914797" cy="5553504"/>
          </a:xfrm>
        </p:grpSpPr>
        <p:pic>
          <p:nvPicPr>
            <p:cNvPr id="23" name="Picture 22" descr="A picture containing indoor, dark&#10;&#10;Description automatically generated">
              <a:extLst>
                <a:ext uri="{FF2B5EF4-FFF2-40B4-BE49-F238E27FC236}">
                  <a16:creationId xmlns:a16="http://schemas.microsoft.com/office/drawing/2014/main" id="{A62A4CC5-64A3-51D7-3964-302869ACE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01" y="1018701"/>
              <a:ext cx="10914797" cy="5045573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1D46AA0-DD36-8BBF-5D7E-3DF7E19D3972}"/>
                </a:ext>
              </a:extLst>
            </p:cNvPr>
            <p:cNvGrpSpPr/>
            <p:nvPr/>
          </p:nvGrpSpPr>
          <p:grpSpPr>
            <a:xfrm>
              <a:off x="5791597" y="4327059"/>
              <a:ext cx="930219" cy="782907"/>
              <a:chOff x="2148729" y="2314815"/>
              <a:chExt cx="697139" cy="62914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D44EC80-A126-C73F-25D2-715D29DECD1A}"/>
                  </a:ext>
                </a:extLst>
              </p:cNvPr>
              <p:cNvSpPr/>
              <p:nvPr/>
            </p:nvSpPr>
            <p:spPr>
              <a:xfrm>
                <a:off x="2148729" y="2608378"/>
                <a:ext cx="335582" cy="335582"/>
              </a:xfrm>
              <a:prstGeom prst="ellipse">
                <a:avLst/>
              </a:prstGeom>
              <a:solidFill>
                <a:srgbClr val="49C5B1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424D0A5-71F3-55AA-6F70-6A3652814CC7}"/>
                  </a:ext>
                </a:extLst>
              </p:cNvPr>
              <p:cNvSpPr/>
              <p:nvPr/>
            </p:nvSpPr>
            <p:spPr>
              <a:xfrm>
                <a:off x="2328527" y="2314815"/>
                <a:ext cx="517341" cy="515403"/>
              </a:xfrm>
              <a:prstGeom prst="ellipse">
                <a:avLst/>
              </a:prstGeom>
              <a:solidFill>
                <a:srgbClr val="FFA400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FD6655-6995-CB76-5439-87F293191C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4529" y="5014408"/>
              <a:ext cx="0" cy="1049866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EACCED-D1A3-D2DD-21E4-A3B734310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95" y="2288142"/>
              <a:ext cx="0" cy="1049866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B0DAA5-CC8E-DD3C-3A5C-32A1651A0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3596" y="2446868"/>
              <a:ext cx="0" cy="1049866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84F282C-AF63-7292-AB15-D8480BFC62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0268" y="4709607"/>
              <a:ext cx="1574798" cy="0"/>
            </a:xfrm>
            <a:prstGeom prst="straightConnector1">
              <a:avLst/>
            </a:prstGeom>
            <a:ln w="12700">
              <a:solidFill>
                <a:srgbClr val="05868E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A260246-9218-19CC-87F9-368E704B595A}"/>
                </a:ext>
              </a:extLst>
            </p:cNvPr>
            <p:cNvGrpSpPr/>
            <p:nvPr/>
          </p:nvGrpSpPr>
          <p:grpSpPr>
            <a:xfrm>
              <a:off x="675632" y="5835064"/>
              <a:ext cx="914196" cy="737141"/>
              <a:chOff x="1870063" y="2722712"/>
              <a:chExt cx="685132" cy="59236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0A77ACF-6613-8F54-D4FD-D478F2DC8A68}"/>
                  </a:ext>
                </a:extLst>
              </p:cNvPr>
              <p:cNvSpPr/>
              <p:nvPr/>
            </p:nvSpPr>
            <p:spPr>
              <a:xfrm>
                <a:off x="2219613" y="2979497"/>
                <a:ext cx="335582" cy="335582"/>
              </a:xfrm>
              <a:prstGeom prst="ellipse">
                <a:avLst/>
              </a:prstGeom>
              <a:solidFill>
                <a:srgbClr val="49C5B1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237E8EC-8690-70D5-EB8D-F53177ECAEE2}"/>
                  </a:ext>
                </a:extLst>
              </p:cNvPr>
              <p:cNvSpPr/>
              <p:nvPr/>
            </p:nvSpPr>
            <p:spPr>
              <a:xfrm>
                <a:off x="1870063" y="2722712"/>
                <a:ext cx="517341" cy="515403"/>
              </a:xfrm>
              <a:prstGeom prst="ellipse">
                <a:avLst/>
              </a:prstGeom>
              <a:solidFill>
                <a:srgbClr val="FFA400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00CB59-DA00-70AC-A34F-E08934CF4C20}"/>
                </a:ext>
              </a:extLst>
            </p:cNvPr>
            <p:cNvSpPr txBox="1"/>
            <p:nvPr/>
          </p:nvSpPr>
          <p:spPr>
            <a:xfrm>
              <a:off x="899736" y="6064274"/>
              <a:ext cx="1745991" cy="307777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Ergonomic handle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863EEF-66B0-2B3A-9219-821265F98D95}"/>
                </a:ext>
              </a:extLst>
            </p:cNvPr>
            <p:cNvSpPr txBox="1"/>
            <p:nvPr/>
          </p:nvSpPr>
          <p:spPr>
            <a:xfrm>
              <a:off x="4420732" y="4555718"/>
              <a:ext cx="2081019" cy="307777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Console toggle switch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F72B9E-C984-7EB8-6AB7-9299EC27E785}"/>
                </a:ext>
              </a:extLst>
            </p:cNvPr>
            <p:cNvGrpSpPr/>
            <p:nvPr/>
          </p:nvGrpSpPr>
          <p:grpSpPr>
            <a:xfrm>
              <a:off x="6047064" y="2850598"/>
              <a:ext cx="828872" cy="782911"/>
              <a:chOff x="380935" y="3168782"/>
              <a:chExt cx="621187" cy="629148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19EB3FA-D7D3-3E1A-F7F4-55D4817F17EE}"/>
                  </a:ext>
                </a:extLst>
              </p:cNvPr>
              <p:cNvSpPr/>
              <p:nvPr/>
            </p:nvSpPr>
            <p:spPr>
              <a:xfrm>
                <a:off x="666540" y="3168782"/>
                <a:ext cx="335582" cy="335582"/>
              </a:xfrm>
              <a:prstGeom prst="ellipse">
                <a:avLst/>
              </a:prstGeom>
              <a:solidFill>
                <a:srgbClr val="49C5B1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10D0103-BDC5-ADB4-C644-6FE7CFF468F1}"/>
                  </a:ext>
                </a:extLst>
              </p:cNvPr>
              <p:cNvSpPr/>
              <p:nvPr/>
            </p:nvSpPr>
            <p:spPr>
              <a:xfrm>
                <a:off x="380935" y="3282527"/>
                <a:ext cx="517341" cy="515403"/>
              </a:xfrm>
              <a:prstGeom prst="ellipse">
                <a:avLst/>
              </a:prstGeom>
              <a:solidFill>
                <a:srgbClr val="FFA400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0BC96A-3A47-52CC-7ADF-4A112BEDF376}"/>
                </a:ext>
              </a:extLst>
            </p:cNvPr>
            <p:cNvSpPr txBox="1"/>
            <p:nvPr/>
          </p:nvSpPr>
          <p:spPr>
            <a:xfrm>
              <a:off x="6315425" y="3121223"/>
              <a:ext cx="2145139" cy="307777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4.5 mm malleable shaft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D055C96-3AC1-EB4F-4CD8-E5F1DCBB7BF8}"/>
                </a:ext>
              </a:extLst>
            </p:cNvPr>
            <p:cNvGrpSpPr/>
            <p:nvPr/>
          </p:nvGrpSpPr>
          <p:grpSpPr>
            <a:xfrm>
              <a:off x="9209534" y="3267524"/>
              <a:ext cx="914196" cy="737141"/>
              <a:chOff x="1870063" y="2722712"/>
              <a:chExt cx="685132" cy="592367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8F2090F-1C37-14DB-4378-D38E4F600904}"/>
                  </a:ext>
                </a:extLst>
              </p:cNvPr>
              <p:cNvSpPr/>
              <p:nvPr/>
            </p:nvSpPr>
            <p:spPr>
              <a:xfrm>
                <a:off x="2219613" y="2979497"/>
                <a:ext cx="335582" cy="335582"/>
              </a:xfrm>
              <a:prstGeom prst="ellipse">
                <a:avLst/>
              </a:prstGeom>
              <a:solidFill>
                <a:srgbClr val="49C5B1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AACB3CF-E9AD-FAD5-1215-4FBE5730C34C}"/>
                  </a:ext>
                </a:extLst>
              </p:cNvPr>
              <p:cNvSpPr/>
              <p:nvPr/>
            </p:nvSpPr>
            <p:spPr>
              <a:xfrm>
                <a:off x="1870063" y="2722712"/>
                <a:ext cx="517341" cy="515403"/>
              </a:xfrm>
              <a:prstGeom prst="ellipse">
                <a:avLst/>
              </a:prstGeom>
              <a:solidFill>
                <a:srgbClr val="FFA400">
                  <a:alpha val="40000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275DE5-E515-D7F4-C621-E134D8170800}"/>
                </a:ext>
              </a:extLst>
            </p:cNvPr>
            <p:cNvSpPr txBox="1"/>
            <p:nvPr/>
          </p:nvSpPr>
          <p:spPr>
            <a:xfrm>
              <a:off x="9568318" y="3496734"/>
              <a:ext cx="1426994" cy="307777"/>
            </a:xfrm>
            <a:prstGeom prst="rect">
              <a:avLst/>
            </a:prstGeom>
            <a:solidFill>
              <a:srgbClr val="05868E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Elastic leaflets</a:t>
              </a:r>
            </a:p>
          </p:txBody>
        </p:sp>
      </p:grp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421EA08E-1B65-24E3-A496-4A6AF5ADD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35" y="6443596"/>
            <a:ext cx="1953491" cy="3788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5D78FE-3CE4-1675-B0C7-C7BF8F5A8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" y="0"/>
            <a:ext cx="9344678" cy="5195157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592139-B01E-D69F-1895-69F5C6241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844929" y="1662843"/>
            <a:ext cx="9344678" cy="51951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132405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NEUROMARK</a:t>
            </a:r>
            <a:r>
              <a:rPr lang="en-US" sz="4000" b="1" baseline="24691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4000" b="1" spc="-4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10" dirty="0">
                <a:solidFill>
                  <a:srgbClr val="1330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Use</a:t>
            </a:r>
            <a:endParaRPr sz="4000" b="1" spc="-10" dirty="0">
              <a:solidFill>
                <a:srgbClr val="133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421EA08E-1B65-24E3-A496-4A6AF5ADD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6411406"/>
            <a:ext cx="1953491" cy="378862"/>
          </a:xfrm>
          <a:prstGeom prst="rect">
            <a:avLst/>
          </a:prstGeom>
        </p:spPr>
      </p:pic>
      <p:pic>
        <p:nvPicPr>
          <p:cNvPr id="2" name="Gen 2 Procedure 1">
            <a:hlinkClick r:id="" action="ppaction://media"/>
            <a:extLst>
              <a:ext uri="{FF2B5EF4-FFF2-40B4-BE49-F238E27FC236}">
                <a16:creationId xmlns:a16="http://schemas.microsoft.com/office/drawing/2014/main" id="{67C33C33-95D3-3985-BFF5-7BC12A027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6765" y="1311682"/>
            <a:ext cx="8718470" cy="4904139"/>
          </a:xfrm>
          <a:prstGeom prst="rect">
            <a:avLst/>
          </a:prstGeom>
          <a:ln w="57150">
            <a:solidFill>
              <a:srgbClr val="05868E"/>
            </a:solidFill>
          </a:ln>
        </p:spPr>
      </p:pic>
    </p:spTree>
    <p:extLst>
      <p:ext uri="{BB962C8B-B14F-4D97-AF65-F5344CB8AC3E}">
        <p14:creationId xmlns:p14="http://schemas.microsoft.com/office/powerpoint/2010/main" val="413247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d7f2e6-effe-47c5-9cd8-f2b8638b1efc">
      <Terms xmlns="http://schemas.microsoft.com/office/infopath/2007/PartnerControls"/>
    </lcf76f155ced4ddcb4097134ff3c332f>
    <TaxCatchAll xmlns="a784cadb-7f37-4610-beb2-021803665c9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F9AC5927594D45B34A188AC19DC484" ma:contentTypeVersion="11" ma:contentTypeDescription="Create a new document." ma:contentTypeScope="" ma:versionID="e8d8f235b94646e1840b96f294c27a15">
  <xsd:schema xmlns:xsd="http://www.w3.org/2001/XMLSchema" xmlns:xs="http://www.w3.org/2001/XMLSchema" xmlns:p="http://schemas.microsoft.com/office/2006/metadata/properties" xmlns:ns2="07d7f2e6-effe-47c5-9cd8-f2b8638b1efc" xmlns:ns3="a784cadb-7f37-4610-beb2-021803665c99" targetNamespace="http://schemas.microsoft.com/office/2006/metadata/properties" ma:root="true" ma:fieldsID="a3cf28dd400a2a0efaddcb880b570ed2" ns2:_="" ns3:_="">
    <xsd:import namespace="07d7f2e6-effe-47c5-9cd8-f2b8638b1efc"/>
    <xsd:import namespace="a784cadb-7f37-4610-beb2-021803665c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7f2e6-effe-47c5-9cd8-f2b8638b1e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afac04-ebd1-4424-b3a0-2a538fc20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4cadb-7f37-4610-beb2-021803665c9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3b3fddb-36ff-463c-a39d-038f8f49bef7}" ma:internalName="TaxCatchAll" ma:showField="CatchAllData" ma:web="a784cadb-7f37-4610-beb2-021803665c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7CC3C-F434-4C28-A76C-78332CDC7166}">
  <ds:schemaRefs>
    <ds:schemaRef ds:uri="http://schemas.microsoft.com/office/2006/metadata/properties"/>
    <ds:schemaRef ds:uri="http://schemas.microsoft.com/office/infopath/2007/PartnerControls"/>
    <ds:schemaRef ds:uri="07d7f2e6-effe-47c5-9cd8-f2b8638b1efc"/>
    <ds:schemaRef ds:uri="a784cadb-7f37-4610-beb2-021803665c99"/>
  </ds:schemaRefs>
</ds:datastoreItem>
</file>

<file path=customXml/itemProps2.xml><?xml version="1.0" encoding="utf-8"?>
<ds:datastoreItem xmlns:ds="http://schemas.openxmlformats.org/officeDocument/2006/customXml" ds:itemID="{2B2B16BD-0A26-4544-ACFB-EEF1802F6D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5F335D-87EC-4B11-AD81-11F96C6A18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7f2e6-effe-47c5-9cd8-f2b8638b1efc"/>
    <ds:schemaRef ds:uri="a784cadb-7f37-4610-beb2-021803665c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1048</Words>
  <Application>Microsoft Office PowerPoint</Application>
  <PresentationFormat>Widescreen</PresentationFormat>
  <Paragraphs>145</Paragraphs>
  <Slides>18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Neurent Medical – Leadership &amp; Advisors</vt:lpstr>
      <vt:lpstr>Neurent Medical – Journey</vt:lpstr>
      <vt:lpstr>Chronic Rhinitis</vt:lpstr>
      <vt:lpstr>PowerPoint Presentation</vt:lpstr>
      <vt:lpstr>PowerPoint Presentation</vt:lpstr>
      <vt:lpstr>PowerPoint Presentation</vt:lpstr>
      <vt:lpstr>NEUROMARK® Handpiece</vt:lpstr>
      <vt:lpstr>NEUROMARK® In Use</vt:lpstr>
      <vt:lpstr>PowerPoint Presentation</vt:lpstr>
      <vt:lpstr>PowerPoint Presentation</vt:lpstr>
      <vt:lpstr>PowerPoint Presentation</vt:lpstr>
      <vt:lpstr>NEUROMARK® Handpiece</vt:lpstr>
      <vt:lpstr>Healthy vs. Damaged Nerve Bundle Pre-clinical evidence for impact on nerves after treatment with NEUROMARK device. 1,2,3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Zeien</dc:creator>
  <cp:lastModifiedBy>Nicole Zeien</cp:lastModifiedBy>
  <cp:revision>98</cp:revision>
  <dcterms:created xsi:type="dcterms:W3CDTF">2023-04-11T14:52:03Z</dcterms:created>
  <dcterms:modified xsi:type="dcterms:W3CDTF">2023-12-13T18:27:00Z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0x0101000AF9AC5927594D45B34A188AC19DC484</vt:lpwstr>
  </property>
  <property fmtid="{D5CDD505-2E9C-101B-9397-08002B2CF9AE}" pid="3" name="MediaServiceImageTags">
    <vt:lpwstr/>
  </property>
</Properties>
</file>